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75" r:id="rId3"/>
    <p:sldId id="281" r:id="rId4"/>
    <p:sldId id="257" r:id="rId5"/>
    <p:sldId id="273" r:id="rId6"/>
    <p:sldId id="274" r:id="rId7"/>
    <p:sldId id="276" r:id="rId8"/>
    <p:sldId id="277" r:id="rId9"/>
    <p:sldId id="278" r:id="rId10"/>
    <p:sldId id="280" r:id="rId11"/>
    <p:sldId id="279" r:id="rId12"/>
  </p:sldIdLst>
  <p:sldSz cx="18288000" cy="10287000"/>
  <p:notesSz cx="6858000" cy="9144000"/>
  <p:embeddedFontLst>
    <p:embeddedFont>
      <p:font typeface="Libre Baskerville" panose="02000000000000000000" pitchFamily="2" charset="0"/>
      <p:regular r:id="rId14"/>
      <p:bold r:id="rId15"/>
      <p:italic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1D3"/>
    <a:srgbClr val="F8F9F3"/>
    <a:srgbClr val="F4A307"/>
    <a:srgbClr val="F5F7F1"/>
    <a:srgbClr val="F07117"/>
    <a:srgbClr val="2E0541"/>
    <a:srgbClr val="FCB43D"/>
    <a:srgbClr val="FCB0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3354" y="1536"/>
      </p:cViewPr>
      <p:guideLst>
        <p:guide orient="horz" pos="648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16547-D472-442C-A6FA-ACFC82811351}" type="datetimeFigureOut">
              <a:rPr lang="en-ID" smtClean="0"/>
              <a:t>03/01/2026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DBF52-9F41-40C9-8AF1-2F305E48CA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2168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F52-9F41-40C9-8AF1-2F305E48CA2E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5465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F52-9F41-40C9-8AF1-2F305E48CA2E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3265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DBA20-1DA3-5CD8-2439-4C9591B32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2CD0E3-7D13-8C52-7B7D-80207CA197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C783DE-F284-9685-C7C8-C2D14E1E4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740A3-EDA2-D9E1-80E1-DC3277CCF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BF52-9F41-40C9-8AF1-2F305E48CA2E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56444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30120" y="0"/>
            <a:ext cx="8364739" cy="10287000"/>
          </a:xfrm>
          <a:custGeom>
            <a:avLst/>
            <a:gdLst/>
            <a:ahLst/>
            <a:cxnLst/>
            <a:rect l="l" t="t" r="r" b="b"/>
            <a:pathLst>
              <a:path w="8364739" h="10287000">
                <a:moveTo>
                  <a:pt x="0" y="0"/>
                </a:moveTo>
                <a:lnTo>
                  <a:pt x="8364739" y="0"/>
                </a:lnTo>
                <a:lnTo>
                  <a:pt x="836473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701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7644910" cy="10287000"/>
          </a:xfrm>
          <a:custGeom>
            <a:avLst/>
            <a:gdLst/>
            <a:ahLst/>
            <a:cxnLst/>
            <a:rect l="l" t="t" r="r" b="b"/>
            <a:pathLst>
              <a:path w="7644910" h="10287000">
                <a:moveTo>
                  <a:pt x="0" y="0"/>
                </a:moveTo>
                <a:lnTo>
                  <a:pt x="7644910" y="0"/>
                </a:lnTo>
                <a:lnTo>
                  <a:pt x="764491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9114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4" name="Freeform 4"/>
          <p:cNvSpPr/>
          <p:nvPr/>
        </p:nvSpPr>
        <p:spPr>
          <a:xfrm>
            <a:off x="7635385" y="0"/>
            <a:ext cx="2294735" cy="10287000"/>
          </a:xfrm>
          <a:custGeom>
            <a:avLst/>
            <a:gdLst/>
            <a:ahLst/>
            <a:cxnLst/>
            <a:rect l="l" t="t" r="r" b="b"/>
            <a:pathLst>
              <a:path w="2294735" h="10287000">
                <a:moveTo>
                  <a:pt x="0" y="0"/>
                </a:moveTo>
                <a:lnTo>
                  <a:pt x="2294735" y="0"/>
                </a:lnTo>
                <a:lnTo>
                  <a:pt x="229473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2202" r="-264518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5" name="TextBox 5"/>
          <p:cNvSpPr txBox="1"/>
          <p:nvPr/>
        </p:nvSpPr>
        <p:spPr>
          <a:xfrm>
            <a:off x="762000" y="2234342"/>
            <a:ext cx="10967177" cy="189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379"/>
              </a:lnSpc>
            </a:pPr>
            <a:r>
              <a:rPr lang="en-US" sz="7200" b="1" dirty="0">
                <a:solidFill>
                  <a:srgbClr val="DC851E"/>
                </a:solidFill>
                <a:latin typeface="Arial" panose="020B0604020202020204" pitchFamily="34" charset="0"/>
                <a:ea typeface="Times New Roman Semi-Bold"/>
                <a:cs typeface="Arial" panose="020B0604020202020204" pitchFamily="34" charset="0"/>
                <a:sym typeface="Times New Roman Semi-Bold"/>
              </a:rPr>
              <a:t>BATIK GENERATOR </a:t>
            </a:r>
          </a:p>
          <a:p>
            <a:pPr algn="just">
              <a:lnSpc>
                <a:spcPts val="7379"/>
              </a:lnSpc>
            </a:pPr>
            <a:r>
              <a:rPr lang="en-US" sz="7200" b="1" dirty="0">
                <a:solidFill>
                  <a:srgbClr val="DC851E"/>
                </a:solidFill>
                <a:latin typeface="Arial" panose="020B0604020202020204" pitchFamily="34" charset="0"/>
                <a:ea typeface="Times New Roman Semi-Bold"/>
                <a:cs typeface="Arial" panose="020B0604020202020204" pitchFamily="34" charset="0"/>
                <a:sym typeface="Times New Roman Semi-Bold"/>
              </a:rPr>
              <a:t>LIGHTWEIGHT GAN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20400" y="8420100"/>
            <a:ext cx="7020766" cy="624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412"/>
              </a:lnSpc>
            </a:pPr>
            <a:r>
              <a:rPr lang="en-US" sz="36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KELOMPOK 14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5223" y="6833296"/>
            <a:ext cx="7251055" cy="63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12"/>
              </a:lnSpc>
            </a:pPr>
            <a:r>
              <a:rPr lang="en-US" sz="3866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Kecerdasan</a:t>
            </a:r>
            <a:r>
              <a:rPr lang="en-US" sz="3866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866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Buatan</a:t>
            </a:r>
            <a:r>
              <a:rPr lang="en-US" sz="3866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866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Lanjut</a:t>
            </a:r>
            <a:endParaRPr lang="en-US" sz="3866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DD9F8-3B6F-DC0E-BE00-7ECADB354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895AE65-5698-86C1-81D3-53B3C5BEE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74"/>
            <a:ext cx="18288000" cy="9767455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63CA8139-3993-C284-8E0C-F9B521E8A637}"/>
              </a:ext>
            </a:extLst>
          </p:cNvPr>
          <p:cNvSpPr/>
          <p:nvPr/>
        </p:nvSpPr>
        <p:spPr>
          <a:xfrm>
            <a:off x="0" y="9258300"/>
            <a:ext cx="18288000" cy="1038225"/>
          </a:xfrm>
          <a:custGeom>
            <a:avLst/>
            <a:gdLst/>
            <a:ahLst/>
            <a:cxnLst/>
            <a:rect l="l" t="t" r="r" b="b"/>
            <a:pathLst>
              <a:path w="18288000" h="1038225">
                <a:moveTo>
                  <a:pt x="0" y="0"/>
                </a:moveTo>
                <a:lnTo>
                  <a:pt x="18288000" y="0"/>
                </a:lnTo>
                <a:lnTo>
                  <a:pt x="18288000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60" b="-224"/>
            </a:stretch>
          </a:blipFill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9BA7DEA-6F1E-6761-C11D-5864FCF834A5}"/>
              </a:ext>
            </a:extLst>
          </p:cNvPr>
          <p:cNvGrpSpPr/>
          <p:nvPr/>
        </p:nvGrpSpPr>
        <p:grpSpPr>
          <a:xfrm>
            <a:off x="16367470" y="9460804"/>
            <a:ext cx="691273" cy="633216"/>
            <a:chOff x="0" y="0"/>
            <a:chExt cx="182064" cy="16677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B34EA8E-3CF0-44B3-60DB-F8A0AE520753}"/>
                </a:ext>
              </a:extLst>
            </p:cNvPr>
            <p:cNvSpPr/>
            <p:nvPr/>
          </p:nvSpPr>
          <p:spPr>
            <a:xfrm>
              <a:off x="0" y="0"/>
              <a:ext cx="182064" cy="166773"/>
            </a:xfrm>
            <a:custGeom>
              <a:avLst/>
              <a:gdLst/>
              <a:ahLst/>
              <a:cxnLst/>
              <a:rect l="l" t="t" r="r" b="b"/>
              <a:pathLst>
                <a:path w="182064" h="166773">
                  <a:moveTo>
                    <a:pt x="0" y="0"/>
                  </a:moveTo>
                  <a:lnTo>
                    <a:pt x="182064" y="0"/>
                  </a:lnTo>
                  <a:lnTo>
                    <a:pt x="182064" y="166773"/>
                  </a:lnTo>
                  <a:lnTo>
                    <a:pt x="0" y="166773"/>
                  </a:lnTo>
                  <a:close/>
                </a:path>
              </a:pathLst>
            </a:custGeom>
            <a:solidFill>
              <a:srgbClr val="2D063D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A61D7A5F-A135-900F-7D45-345FD0FDD173}"/>
                </a:ext>
              </a:extLst>
            </p:cNvPr>
            <p:cNvSpPr txBox="1"/>
            <p:nvPr/>
          </p:nvSpPr>
          <p:spPr>
            <a:xfrm>
              <a:off x="0" y="-38100"/>
              <a:ext cx="182064" cy="204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F2F359C8-9ED7-6003-102D-2E4E2452760C}"/>
              </a:ext>
            </a:extLst>
          </p:cNvPr>
          <p:cNvGrpSpPr/>
          <p:nvPr/>
        </p:nvGrpSpPr>
        <p:grpSpPr>
          <a:xfrm>
            <a:off x="337427" y="9460804"/>
            <a:ext cx="3985975" cy="734815"/>
            <a:chOff x="0" y="0"/>
            <a:chExt cx="1049804" cy="19353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F0370A4-E85E-4126-EAA5-0DC203CAB182}"/>
                </a:ext>
              </a:extLst>
            </p:cNvPr>
            <p:cNvSpPr/>
            <p:nvPr/>
          </p:nvSpPr>
          <p:spPr>
            <a:xfrm>
              <a:off x="0" y="0"/>
              <a:ext cx="1049804" cy="193531"/>
            </a:xfrm>
            <a:custGeom>
              <a:avLst/>
              <a:gdLst/>
              <a:ahLst/>
              <a:cxnLst/>
              <a:rect l="l" t="t" r="r" b="b"/>
              <a:pathLst>
                <a:path w="1049804" h="193531">
                  <a:moveTo>
                    <a:pt x="0" y="0"/>
                  </a:moveTo>
                  <a:lnTo>
                    <a:pt x="1049804" y="0"/>
                  </a:lnTo>
                  <a:lnTo>
                    <a:pt x="1049804" y="193531"/>
                  </a:lnTo>
                  <a:lnTo>
                    <a:pt x="0" y="193531"/>
                  </a:lnTo>
                  <a:close/>
                </a:path>
              </a:pathLst>
            </a:custGeom>
            <a:solidFill>
              <a:srgbClr val="2D063D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B26A35B-B0A4-74C8-9E18-E22CABEF6562}"/>
                </a:ext>
              </a:extLst>
            </p:cNvPr>
            <p:cNvSpPr txBox="1"/>
            <p:nvPr/>
          </p:nvSpPr>
          <p:spPr>
            <a:xfrm>
              <a:off x="0" y="-38100"/>
              <a:ext cx="1049804" cy="231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84DC02B4-5C17-4389-F0B5-1A7552D0572B}"/>
              </a:ext>
            </a:extLst>
          </p:cNvPr>
          <p:cNvSpPr txBox="1"/>
          <p:nvPr/>
        </p:nvSpPr>
        <p:spPr>
          <a:xfrm>
            <a:off x="487476" y="9436110"/>
            <a:ext cx="3685877" cy="34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3"/>
              </a:lnSpc>
            </a:pPr>
            <a:r>
              <a:rPr lang="en-US" sz="19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Universitas AMIKOM Yogyakarta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A33A2464-7C70-5495-E0AB-F22E85C33B4A}"/>
              </a:ext>
            </a:extLst>
          </p:cNvPr>
          <p:cNvSpPr txBox="1"/>
          <p:nvPr/>
        </p:nvSpPr>
        <p:spPr>
          <a:xfrm>
            <a:off x="935702" y="9809162"/>
            <a:ext cx="3237652" cy="3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6"/>
              </a:lnSpc>
            </a:pPr>
            <a:r>
              <a:rPr lang="en-US" sz="99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Jln Ring Road Utara, Depok, Condongcatur</a:t>
            </a:r>
          </a:p>
          <a:p>
            <a:pPr algn="r">
              <a:lnSpc>
                <a:spcPts val="1386"/>
              </a:lnSpc>
            </a:pPr>
            <a:r>
              <a:rPr lang="en-US" sz="99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Yogyakarta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13EC246A-5897-186A-47E1-877E10AB027E}"/>
              </a:ext>
            </a:extLst>
          </p:cNvPr>
          <p:cNvSpPr txBox="1"/>
          <p:nvPr/>
        </p:nvSpPr>
        <p:spPr>
          <a:xfrm>
            <a:off x="9578064" y="286226"/>
            <a:ext cx="7480678" cy="66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692"/>
              </a:lnSpc>
            </a:pPr>
            <a:r>
              <a:rPr lang="en-US" sz="40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HASIL PELATIHAN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DD4603-F438-7D67-BB2D-3DEAAEB89051}"/>
              </a:ext>
            </a:extLst>
          </p:cNvPr>
          <p:cNvGrpSpPr/>
          <p:nvPr/>
        </p:nvGrpSpPr>
        <p:grpSpPr>
          <a:xfrm>
            <a:off x="7169968" y="1339777"/>
            <a:ext cx="11118032" cy="269813"/>
            <a:chOff x="7169968" y="1873227"/>
            <a:chExt cx="11118032" cy="269813"/>
          </a:xfrm>
        </p:grpSpPr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49BAEC21-8625-B2AA-A4F4-2AA40D741F28}"/>
                </a:ext>
              </a:extLst>
            </p:cNvPr>
            <p:cNvSpPr/>
            <p:nvPr/>
          </p:nvSpPr>
          <p:spPr>
            <a:xfrm>
              <a:off x="15915742" y="1990640"/>
              <a:ext cx="2372258" cy="15240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F07117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3351501E-B73C-CD5C-7BE6-D7A63E3A8C1A}"/>
                </a:ext>
              </a:extLst>
            </p:cNvPr>
            <p:cNvSpPr/>
            <p:nvPr/>
          </p:nvSpPr>
          <p:spPr>
            <a:xfrm>
              <a:off x="16154400" y="1981030"/>
              <a:ext cx="2133600" cy="16201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F4A307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101C41F-895D-E61B-6F8C-912FF1E9B752}"/>
                </a:ext>
              </a:extLst>
            </p:cNvPr>
            <p:cNvSpPr/>
            <p:nvPr/>
          </p:nvSpPr>
          <p:spPr>
            <a:xfrm>
              <a:off x="7169968" y="1873227"/>
              <a:ext cx="11118032" cy="15240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2E0541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2" name="Picture 11" descr="A screenshot of a graph&#10;&#10;AI-generated content may be incorrect.">
            <a:extLst>
              <a:ext uri="{FF2B5EF4-FFF2-40B4-BE49-F238E27FC236}">
                <a16:creationId xmlns:a16="http://schemas.microsoft.com/office/drawing/2014/main" id="{A69F7ACD-4539-373F-EBEE-0D3F31F2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1928970"/>
            <a:ext cx="7744906" cy="35056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87C274-5E6C-B029-6F32-82142D774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9" y="5646646"/>
            <a:ext cx="4621374" cy="33712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A3B682-E15E-ABFC-0A7B-D98E0EA99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312" y="5659621"/>
            <a:ext cx="4621375" cy="33712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2E1C934-AF3B-4862-172A-FFAA7730A9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850" y="5659621"/>
            <a:ext cx="4745403" cy="346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77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218F4-DFC5-5698-9389-33221E61D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0643FEA-26B1-6FE2-E13F-4D6832135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74"/>
            <a:ext cx="18288000" cy="9767455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10FEFA4C-7AFB-342A-2860-BC2BDC873C42}"/>
              </a:ext>
            </a:extLst>
          </p:cNvPr>
          <p:cNvSpPr/>
          <p:nvPr/>
        </p:nvSpPr>
        <p:spPr>
          <a:xfrm>
            <a:off x="0" y="9258300"/>
            <a:ext cx="18288000" cy="1038225"/>
          </a:xfrm>
          <a:custGeom>
            <a:avLst/>
            <a:gdLst/>
            <a:ahLst/>
            <a:cxnLst/>
            <a:rect l="l" t="t" r="r" b="b"/>
            <a:pathLst>
              <a:path w="18288000" h="1038225">
                <a:moveTo>
                  <a:pt x="0" y="0"/>
                </a:moveTo>
                <a:lnTo>
                  <a:pt x="18288000" y="0"/>
                </a:lnTo>
                <a:lnTo>
                  <a:pt x="18288000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60" b="-224"/>
            </a:stretch>
          </a:blipFill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5FEE78B-4EA2-231F-C652-3F386CC4956C}"/>
              </a:ext>
            </a:extLst>
          </p:cNvPr>
          <p:cNvGrpSpPr/>
          <p:nvPr/>
        </p:nvGrpSpPr>
        <p:grpSpPr>
          <a:xfrm>
            <a:off x="16367470" y="9460804"/>
            <a:ext cx="691273" cy="633216"/>
            <a:chOff x="0" y="0"/>
            <a:chExt cx="182064" cy="16677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0AD239A-6AE5-F6AC-6537-81C5CAC0CB61}"/>
                </a:ext>
              </a:extLst>
            </p:cNvPr>
            <p:cNvSpPr/>
            <p:nvPr/>
          </p:nvSpPr>
          <p:spPr>
            <a:xfrm>
              <a:off x="0" y="0"/>
              <a:ext cx="182064" cy="166773"/>
            </a:xfrm>
            <a:custGeom>
              <a:avLst/>
              <a:gdLst/>
              <a:ahLst/>
              <a:cxnLst/>
              <a:rect l="l" t="t" r="r" b="b"/>
              <a:pathLst>
                <a:path w="182064" h="166773">
                  <a:moveTo>
                    <a:pt x="0" y="0"/>
                  </a:moveTo>
                  <a:lnTo>
                    <a:pt x="182064" y="0"/>
                  </a:lnTo>
                  <a:lnTo>
                    <a:pt x="182064" y="166773"/>
                  </a:lnTo>
                  <a:lnTo>
                    <a:pt x="0" y="166773"/>
                  </a:lnTo>
                  <a:close/>
                </a:path>
              </a:pathLst>
            </a:custGeom>
            <a:solidFill>
              <a:srgbClr val="2D063D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A7B6415B-9545-3CEC-D9DB-66509DC47F11}"/>
                </a:ext>
              </a:extLst>
            </p:cNvPr>
            <p:cNvSpPr txBox="1"/>
            <p:nvPr/>
          </p:nvSpPr>
          <p:spPr>
            <a:xfrm>
              <a:off x="0" y="-38100"/>
              <a:ext cx="182064" cy="204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01DFD9E6-C66D-9319-3385-AB8B59A520DE}"/>
              </a:ext>
            </a:extLst>
          </p:cNvPr>
          <p:cNvGrpSpPr/>
          <p:nvPr/>
        </p:nvGrpSpPr>
        <p:grpSpPr>
          <a:xfrm>
            <a:off x="337427" y="9460804"/>
            <a:ext cx="3985975" cy="734815"/>
            <a:chOff x="0" y="0"/>
            <a:chExt cx="1049804" cy="19353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5924847-B43C-8589-8971-FA8352875622}"/>
                </a:ext>
              </a:extLst>
            </p:cNvPr>
            <p:cNvSpPr/>
            <p:nvPr/>
          </p:nvSpPr>
          <p:spPr>
            <a:xfrm>
              <a:off x="0" y="0"/>
              <a:ext cx="1049804" cy="193531"/>
            </a:xfrm>
            <a:custGeom>
              <a:avLst/>
              <a:gdLst/>
              <a:ahLst/>
              <a:cxnLst/>
              <a:rect l="l" t="t" r="r" b="b"/>
              <a:pathLst>
                <a:path w="1049804" h="193531">
                  <a:moveTo>
                    <a:pt x="0" y="0"/>
                  </a:moveTo>
                  <a:lnTo>
                    <a:pt x="1049804" y="0"/>
                  </a:lnTo>
                  <a:lnTo>
                    <a:pt x="1049804" y="193531"/>
                  </a:lnTo>
                  <a:lnTo>
                    <a:pt x="0" y="193531"/>
                  </a:lnTo>
                  <a:close/>
                </a:path>
              </a:pathLst>
            </a:custGeom>
            <a:solidFill>
              <a:srgbClr val="2D063D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7BD90E0-E3BC-84C7-6308-754CBDDF93F3}"/>
                </a:ext>
              </a:extLst>
            </p:cNvPr>
            <p:cNvSpPr txBox="1"/>
            <p:nvPr/>
          </p:nvSpPr>
          <p:spPr>
            <a:xfrm>
              <a:off x="0" y="-38100"/>
              <a:ext cx="1049804" cy="231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232AD7AB-F373-D5CB-319F-C2D24ADD274E}"/>
              </a:ext>
            </a:extLst>
          </p:cNvPr>
          <p:cNvSpPr txBox="1"/>
          <p:nvPr/>
        </p:nvSpPr>
        <p:spPr>
          <a:xfrm>
            <a:off x="487476" y="9436110"/>
            <a:ext cx="3685877" cy="34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3"/>
              </a:lnSpc>
            </a:pPr>
            <a:r>
              <a:rPr lang="en-US" sz="19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Universitas AMIKOM Yogyakarta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6174BE6-8FF1-B031-8EC8-AC8F7E613356}"/>
              </a:ext>
            </a:extLst>
          </p:cNvPr>
          <p:cNvSpPr txBox="1"/>
          <p:nvPr/>
        </p:nvSpPr>
        <p:spPr>
          <a:xfrm>
            <a:off x="935702" y="9809162"/>
            <a:ext cx="3237652" cy="3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6"/>
              </a:lnSpc>
            </a:pPr>
            <a:r>
              <a:rPr lang="en-US" sz="99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Jln Ring Road Utara, Depok, Condongcatur</a:t>
            </a:r>
          </a:p>
          <a:p>
            <a:pPr algn="r">
              <a:lnSpc>
                <a:spcPts val="1386"/>
              </a:lnSpc>
            </a:pPr>
            <a:r>
              <a:rPr lang="en-US" sz="99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Yogyakarta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C917C20-04C0-BC18-C9D9-8C351077CC7F}"/>
              </a:ext>
            </a:extLst>
          </p:cNvPr>
          <p:cNvSpPr txBox="1"/>
          <p:nvPr/>
        </p:nvSpPr>
        <p:spPr>
          <a:xfrm>
            <a:off x="9578064" y="286226"/>
            <a:ext cx="7480678" cy="66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692"/>
              </a:lnSpc>
            </a:pPr>
            <a:r>
              <a:rPr lang="en-US" sz="40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KESIMPULAN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383FD0-D939-0C17-1D48-89CA65499DA2}"/>
              </a:ext>
            </a:extLst>
          </p:cNvPr>
          <p:cNvGrpSpPr/>
          <p:nvPr/>
        </p:nvGrpSpPr>
        <p:grpSpPr>
          <a:xfrm>
            <a:off x="7169968" y="1339777"/>
            <a:ext cx="11118032" cy="269813"/>
            <a:chOff x="7169968" y="1873227"/>
            <a:chExt cx="11118032" cy="269813"/>
          </a:xfrm>
        </p:grpSpPr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4C9F1E49-FD3A-D29C-DE9A-C8F21B5057F8}"/>
                </a:ext>
              </a:extLst>
            </p:cNvPr>
            <p:cNvSpPr/>
            <p:nvPr/>
          </p:nvSpPr>
          <p:spPr>
            <a:xfrm>
              <a:off x="15915742" y="1990640"/>
              <a:ext cx="2372258" cy="15240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F07117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2092EC92-75F4-EE53-BF19-1DDC6BF73CAC}"/>
                </a:ext>
              </a:extLst>
            </p:cNvPr>
            <p:cNvSpPr/>
            <p:nvPr/>
          </p:nvSpPr>
          <p:spPr>
            <a:xfrm>
              <a:off x="16154400" y="1981030"/>
              <a:ext cx="2133600" cy="16201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F4A307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D071A20-2D52-A025-8415-E226BB5F17BD}"/>
                </a:ext>
              </a:extLst>
            </p:cNvPr>
            <p:cNvSpPr/>
            <p:nvPr/>
          </p:nvSpPr>
          <p:spPr>
            <a:xfrm>
              <a:off x="7169968" y="1873227"/>
              <a:ext cx="11118032" cy="15240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2E0541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07ADD83-46AD-0CAC-617B-F270476C7C28}"/>
              </a:ext>
            </a:extLst>
          </p:cNvPr>
          <p:cNvSpPr txBox="1"/>
          <p:nvPr/>
        </p:nvSpPr>
        <p:spPr>
          <a:xfrm>
            <a:off x="1224229" y="2620638"/>
            <a:ext cx="1583954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Batik Generator,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disimpulkan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arsitektur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Lightweight GAN yang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dipadukan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modul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SLE dan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teknik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DiffAugment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mampu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menghasilkan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citra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batik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resolusi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256×256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piksel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efektif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meskipun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dataset yang sangat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terbatas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Pendekatan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terbukti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menjaga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stabilitas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pelatihan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menghindari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i="1" dirty="0">
                <a:latin typeface="Arial" panose="020B0604020202020204" pitchFamily="34" charset="0"/>
                <a:cs typeface="Arial" panose="020B0604020202020204" pitchFamily="34" charset="0"/>
              </a:rPr>
              <a:t>mode collapse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Kualitas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sangat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dipengaruhi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oleh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ukuran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batch, di mana batch size yang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menghasilkan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estimasi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gradien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stabil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skor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FID yang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. Selain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penerapan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transfer learning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terbukti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meningkatkan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efisiensi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pelatihan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kualitas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visual,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khususnya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pada motif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Kawung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keseluruhan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menunjukkan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potensi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kuat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alat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bantu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kreatif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pelestarian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batik digital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data dan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komputasi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yang minimal.</a:t>
            </a:r>
          </a:p>
        </p:txBody>
      </p:sp>
    </p:spTree>
    <p:extLst>
      <p:ext uri="{BB962C8B-B14F-4D97-AF65-F5344CB8AC3E}">
        <p14:creationId xmlns:p14="http://schemas.microsoft.com/office/powerpoint/2010/main" val="1747955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1D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9B8889-D68A-0A26-167D-075641654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7F9393C-D628-F792-A9EE-19657B0DE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74"/>
            <a:ext cx="18288000" cy="9767455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8A69C91F-7DEA-F4B7-74D2-1E2CCFE08666}"/>
              </a:ext>
            </a:extLst>
          </p:cNvPr>
          <p:cNvSpPr/>
          <p:nvPr/>
        </p:nvSpPr>
        <p:spPr>
          <a:xfrm>
            <a:off x="0" y="9258300"/>
            <a:ext cx="18288000" cy="1038225"/>
          </a:xfrm>
          <a:custGeom>
            <a:avLst/>
            <a:gdLst/>
            <a:ahLst/>
            <a:cxnLst/>
            <a:rect l="l" t="t" r="r" b="b"/>
            <a:pathLst>
              <a:path w="18288000" h="1038225">
                <a:moveTo>
                  <a:pt x="0" y="0"/>
                </a:moveTo>
                <a:lnTo>
                  <a:pt x="18288000" y="0"/>
                </a:lnTo>
                <a:lnTo>
                  <a:pt x="18288000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60" b="-224"/>
            </a:stretch>
          </a:blipFill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5801721-82FB-0E00-616D-1C04DD5D11D6}"/>
              </a:ext>
            </a:extLst>
          </p:cNvPr>
          <p:cNvGrpSpPr/>
          <p:nvPr/>
        </p:nvGrpSpPr>
        <p:grpSpPr>
          <a:xfrm>
            <a:off x="16367470" y="9460804"/>
            <a:ext cx="691273" cy="633216"/>
            <a:chOff x="0" y="0"/>
            <a:chExt cx="182064" cy="16677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8032279-902D-3797-EB29-BD20B34193D9}"/>
                </a:ext>
              </a:extLst>
            </p:cNvPr>
            <p:cNvSpPr/>
            <p:nvPr/>
          </p:nvSpPr>
          <p:spPr>
            <a:xfrm>
              <a:off x="0" y="0"/>
              <a:ext cx="182064" cy="166773"/>
            </a:xfrm>
            <a:custGeom>
              <a:avLst/>
              <a:gdLst/>
              <a:ahLst/>
              <a:cxnLst/>
              <a:rect l="l" t="t" r="r" b="b"/>
              <a:pathLst>
                <a:path w="182064" h="166773">
                  <a:moveTo>
                    <a:pt x="0" y="0"/>
                  </a:moveTo>
                  <a:lnTo>
                    <a:pt x="182064" y="0"/>
                  </a:lnTo>
                  <a:lnTo>
                    <a:pt x="182064" y="166773"/>
                  </a:lnTo>
                  <a:lnTo>
                    <a:pt x="0" y="166773"/>
                  </a:lnTo>
                  <a:close/>
                </a:path>
              </a:pathLst>
            </a:custGeom>
            <a:solidFill>
              <a:srgbClr val="2D063D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2FD75AA-E403-627D-BF68-2AAD591EF02B}"/>
                </a:ext>
              </a:extLst>
            </p:cNvPr>
            <p:cNvSpPr txBox="1"/>
            <p:nvPr/>
          </p:nvSpPr>
          <p:spPr>
            <a:xfrm>
              <a:off x="0" y="-38100"/>
              <a:ext cx="182064" cy="204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2C9A4BF5-980C-06AC-9E4F-1F61ACE12292}"/>
              </a:ext>
            </a:extLst>
          </p:cNvPr>
          <p:cNvGrpSpPr/>
          <p:nvPr/>
        </p:nvGrpSpPr>
        <p:grpSpPr>
          <a:xfrm>
            <a:off x="337427" y="9460804"/>
            <a:ext cx="3985975" cy="734815"/>
            <a:chOff x="0" y="0"/>
            <a:chExt cx="1049804" cy="19353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AA5E9AA-B69B-8B7E-1DE1-B1ED323220CA}"/>
                </a:ext>
              </a:extLst>
            </p:cNvPr>
            <p:cNvSpPr/>
            <p:nvPr/>
          </p:nvSpPr>
          <p:spPr>
            <a:xfrm>
              <a:off x="0" y="0"/>
              <a:ext cx="1049804" cy="193531"/>
            </a:xfrm>
            <a:custGeom>
              <a:avLst/>
              <a:gdLst/>
              <a:ahLst/>
              <a:cxnLst/>
              <a:rect l="l" t="t" r="r" b="b"/>
              <a:pathLst>
                <a:path w="1049804" h="193531">
                  <a:moveTo>
                    <a:pt x="0" y="0"/>
                  </a:moveTo>
                  <a:lnTo>
                    <a:pt x="1049804" y="0"/>
                  </a:lnTo>
                  <a:lnTo>
                    <a:pt x="1049804" y="193531"/>
                  </a:lnTo>
                  <a:lnTo>
                    <a:pt x="0" y="193531"/>
                  </a:lnTo>
                  <a:close/>
                </a:path>
              </a:pathLst>
            </a:custGeom>
            <a:solidFill>
              <a:srgbClr val="2D063D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1BE2786-A0E5-FC67-4DDD-6F38B40B7572}"/>
                </a:ext>
              </a:extLst>
            </p:cNvPr>
            <p:cNvSpPr txBox="1"/>
            <p:nvPr/>
          </p:nvSpPr>
          <p:spPr>
            <a:xfrm>
              <a:off x="0" y="-38100"/>
              <a:ext cx="1049804" cy="231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0E3CAE8D-03AE-21CF-6696-44A65A67FA59}"/>
              </a:ext>
            </a:extLst>
          </p:cNvPr>
          <p:cNvSpPr txBox="1"/>
          <p:nvPr/>
        </p:nvSpPr>
        <p:spPr>
          <a:xfrm>
            <a:off x="487476" y="9436110"/>
            <a:ext cx="3685877" cy="34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3"/>
              </a:lnSpc>
            </a:pPr>
            <a:r>
              <a:rPr lang="en-US" sz="19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Universitas AMIKOM Yogyakarta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A33D042-1907-9F94-FB6C-3AA272B8329F}"/>
              </a:ext>
            </a:extLst>
          </p:cNvPr>
          <p:cNvSpPr txBox="1"/>
          <p:nvPr/>
        </p:nvSpPr>
        <p:spPr>
          <a:xfrm>
            <a:off x="935702" y="9809162"/>
            <a:ext cx="3237652" cy="3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6"/>
              </a:lnSpc>
            </a:pPr>
            <a:r>
              <a:rPr lang="en-US" sz="99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Jln Ring Road Utara, Depok, Condongcatur</a:t>
            </a:r>
          </a:p>
          <a:p>
            <a:pPr algn="r">
              <a:lnSpc>
                <a:spcPts val="1386"/>
              </a:lnSpc>
            </a:pPr>
            <a:r>
              <a:rPr lang="en-US" sz="99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Yogyakarta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4DE0A54-76CB-5649-A171-0A65EFE10D85}"/>
              </a:ext>
            </a:extLst>
          </p:cNvPr>
          <p:cNvSpPr txBox="1"/>
          <p:nvPr/>
        </p:nvSpPr>
        <p:spPr>
          <a:xfrm>
            <a:off x="9578064" y="286226"/>
            <a:ext cx="7480678" cy="66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692"/>
              </a:lnSpc>
            </a:pPr>
            <a:r>
              <a:rPr lang="en-US" sz="40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DAFTAR ANGGOTA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5BAC173-61D2-D254-4486-39261627AEB6}"/>
              </a:ext>
            </a:extLst>
          </p:cNvPr>
          <p:cNvGrpSpPr/>
          <p:nvPr/>
        </p:nvGrpSpPr>
        <p:grpSpPr>
          <a:xfrm>
            <a:off x="7169968" y="1339777"/>
            <a:ext cx="11118032" cy="269813"/>
            <a:chOff x="7169968" y="1873227"/>
            <a:chExt cx="11118032" cy="269813"/>
          </a:xfrm>
        </p:grpSpPr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F4CAA463-1C73-86E9-CC79-B498C74C5D88}"/>
                </a:ext>
              </a:extLst>
            </p:cNvPr>
            <p:cNvSpPr/>
            <p:nvPr/>
          </p:nvSpPr>
          <p:spPr>
            <a:xfrm>
              <a:off x="15915742" y="1990640"/>
              <a:ext cx="2372258" cy="15240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F07117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E42B1A69-132E-0C94-1291-C8E44A435DBC}"/>
                </a:ext>
              </a:extLst>
            </p:cNvPr>
            <p:cNvSpPr/>
            <p:nvPr/>
          </p:nvSpPr>
          <p:spPr>
            <a:xfrm>
              <a:off x="16154400" y="1981030"/>
              <a:ext cx="2133600" cy="16201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F4A307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7B6098-3CCD-F754-4A17-E72138330B1F}"/>
                </a:ext>
              </a:extLst>
            </p:cNvPr>
            <p:cNvSpPr/>
            <p:nvPr/>
          </p:nvSpPr>
          <p:spPr>
            <a:xfrm>
              <a:off x="7169968" y="1873227"/>
              <a:ext cx="11118032" cy="15240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2E0541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694404-3399-FB92-2436-33D3A82C534F}"/>
              </a:ext>
            </a:extLst>
          </p:cNvPr>
          <p:cNvGrpSpPr/>
          <p:nvPr/>
        </p:nvGrpSpPr>
        <p:grpSpPr>
          <a:xfrm>
            <a:off x="2077885" y="-7476784"/>
            <a:ext cx="5221514" cy="7004123"/>
            <a:chOff x="2064657" y="1973881"/>
            <a:chExt cx="5221514" cy="7004123"/>
          </a:xfrm>
        </p:grpSpPr>
        <p:sp>
          <p:nvSpPr>
            <p:cNvPr id="25" name="Trapezoid 12">
              <a:extLst>
                <a:ext uri="{FF2B5EF4-FFF2-40B4-BE49-F238E27FC236}">
                  <a16:creationId xmlns:a16="http://schemas.microsoft.com/office/drawing/2014/main" id="{75F493A1-5F72-817E-BCB1-D860B47EAD13}"/>
                </a:ext>
              </a:extLst>
            </p:cNvPr>
            <p:cNvSpPr/>
            <p:nvPr/>
          </p:nvSpPr>
          <p:spPr>
            <a:xfrm rot="10800000" flipH="1">
              <a:off x="2064657" y="1973881"/>
              <a:ext cx="5221514" cy="7004123"/>
            </a:xfrm>
            <a:custGeom>
              <a:avLst/>
              <a:gdLst>
                <a:gd name="csX0" fmla="*/ 0 w 6934200"/>
                <a:gd name="csY0" fmla="*/ 7004123 h 7004123"/>
                <a:gd name="csX1" fmla="*/ 1733550 w 6934200"/>
                <a:gd name="csY1" fmla="*/ 0 h 7004123"/>
                <a:gd name="csX2" fmla="*/ 5200650 w 6934200"/>
                <a:gd name="csY2" fmla="*/ 0 h 7004123"/>
                <a:gd name="csX3" fmla="*/ 6934200 w 6934200"/>
                <a:gd name="csY3" fmla="*/ 7004123 h 7004123"/>
                <a:gd name="csX4" fmla="*/ 0 w 6934200"/>
                <a:gd name="csY4" fmla="*/ 7004123 h 7004123"/>
                <a:gd name="csX0" fmla="*/ 0 w 5410200"/>
                <a:gd name="csY0" fmla="*/ 7004123 h 7004123"/>
                <a:gd name="csX1" fmla="*/ 209550 w 5410200"/>
                <a:gd name="csY1" fmla="*/ 0 h 7004123"/>
                <a:gd name="csX2" fmla="*/ 3676650 w 5410200"/>
                <a:gd name="csY2" fmla="*/ 0 h 7004123"/>
                <a:gd name="csX3" fmla="*/ 5410200 w 5410200"/>
                <a:gd name="csY3" fmla="*/ 7004123 h 7004123"/>
                <a:gd name="csX4" fmla="*/ 0 w 5410200"/>
                <a:gd name="csY4" fmla="*/ 7004123 h 7004123"/>
                <a:gd name="csX0" fmla="*/ 0 w 5221514"/>
                <a:gd name="csY0" fmla="*/ 7004123 h 7004123"/>
                <a:gd name="csX1" fmla="*/ 20864 w 5221514"/>
                <a:gd name="csY1" fmla="*/ 0 h 7004123"/>
                <a:gd name="csX2" fmla="*/ 3487964 w 5221514"/>
                <a:gd name="csY2" fmla="*/ 0 h 7004123"/>
                <a:gd name="csX3" fmla="*/ 5221514 w 5221514"/>
                <a:gd name="csY3" fmla="*/ 7004123 h 7004123"/>
                <a:gd name="csX4" fmla="*/ 0 w 5221514"/>
                <a:gd name="csY4" fmla="*/ 7004123 h 700412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221514" h="7004123">
                  <a:moveTo>
                    <a:pt x="0" y="7004123"/>
                  </a:moveTo>
                  <a:cubicBezTo>
                    <a:pt x="6955" y="4669415"/>
                    <a:pt x="13909" y="2334708"/>
                    <a:pt x="20864" y="0"/>
                  </a:cubicBezTo>
                  <a:lnTo>
                    <a:pt x="3487964" y="0"/>
                  </a:lnTo>
                  <a:lnTo>
                    <a:pt x="5221514" y="7004123"/>
                  </a:lnTo>
                  <a:lnTo>
                    <a:pt x="0" y="7004123"/>
                  </a:lnTo>
                  <a:close/>
                </a:path>
              </a:pathLst>
            </a:custGeom>
            <a:blipFill dpi="0" rotWithShape="0">
              <a:blip r:embed="rId5"/>
              <a:srcRect/>
              <a:stretch>
                <a:fillRect l="-10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20D3A94-2ED6-A7E4-CB90-713A711A2D3C}"/>
                </a:ext>
              </a:extLst>
            </p:cNvPr>
            <p:cNvGrpSpPr/>
            <p:nvPr/>
          </p:nvGrpSpPr>
          <p:grpSpPr>
            <a:xfrm>
              <a:off x="2286000" y="7836939"/>
              <a:ext cx="3287487" cy="873729"/>
              <a:chOff x="2286000" y="7836939"/>
              <a:chExt cx="3287487" cy="873729"/>
            </a:xfrm>
          </p:grpSpPr>
          <p:sp>
            <p:nvSpPr>
              <p:cNvPr id="40" name="Rectangle: Single Corner Snipped 39">
                <a:extLst>
                  <a:ext uri="{FF2B5EF4-FFF2-40B4-BE49-F238E27FC236}">
                    <a16:creationId xmlns:a16="http://schemas.microsoft.com/office/drawing/2014/main" id="{C23F683C-78DB-C868-0919-14265CFE56B2}"/>
                  </a:ext>
                </a:extLst>
              </p:cNvPr>
              <p:cNvSpPr/>
              <p:nvPr/>
            </p:nvSpPr>
            <p:spPr>
              <a:xfrm flipV="1">
                <a:off x="2286000" y="7836939"/>
                <a:ext cx="3287487" cy="830997"/>
              </a:xfrm>
              <a:prstGeom prst="snip1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55D33C-8B9C-BE0D-4B76-F47F1D1F9048}"/>
                  </a:ext>
                </a:extLst>
              </p:cNvPr>
              <p:cNvSpPr txBox="1"/>
              <p:nvPr/>
            </p:nvSpPr>
            <p:spPr>
              <a:xfrm>
                <a:off x="2340924" y="7879671"/>
                <a:ext cx="285296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23.11.5595</a:t>
                </a:r>
              </a:p>
              <a:p>
                <a:pPr algn="ctr"/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Wirawan </a:t>
                </a:r>
                <a:r>
                  <a:rPr lang="en-US" sz="2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Ariyoso</a:t>
                </a:r>
                <a:endParaRPr lang="en-ID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F145DEA-D3DA-D6A4-B591-2B26E64A8C81}"/>
              </a:ext>
            </a:extLst>
          </p:cNvPr>
          <p:cNvGrpSpPr/>
          <p:nvPr/>
        </p:nvGrpSpPr>
        <p:grpSpPr>
          <a:xfrm>
            <a:off x="11015059" y="-7476784"/>
            <a:ext cx="5221514" cy="7004123"/>
            <a:chOff x="11001831" y="1973881"/>
            <a:chExt cx="5221514" cy="7004123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293AB0A2-E7F9-79E6-2CB0-EBDEFD41A0E6}"/>
                </a:ext>
              </a:extLst>
            </p:cNvPr>
            <p:cNvSpPr/>
            <p:nvPr/>
          </p:nvSpPr>
          <p:spPr>
            <a:xfrm rot="10800000">
              <a:off x="11001831" y="1973881"/>
              <a:ext cx="5221514" cy="7004123"/>
            </a:xfrm>
            <a:custGeom>
              <a:avLst/>
              <a:gdLst>
                <a:gd name="csX0" fmla="*/ 0 w 6934200"/>
                <a:gd name="csY0" fmla="*/ 7004123 h 7004123"/>
                <a:gd name="csX1" fmla="*/ 1733550 w 6934200"/>
                <a:gd name="csY1" fmla="*/ 0 h 7004123"/>
                <a:gd name="csX2" fmla="*/ 5200650 w 6934200"/>
                <a:gd name="csY2" fmla="*/ 0 h 7004123"/>
                <a:gd name="csX3" fmla="*/ 6934200 w 6934200"/>
                <a:gd name="csY3" fmla="*/ 7004123 h 7004123"/>
                <a:gd name="csX4" fmla="*/ 0 w 6934200"/>
                <a:gd name="csY4" fmla="*/ 7004123 h 7004123"/>
                <a:gd name="csX0" fmla="*/ 0 w 5410200"/>
                <a:gd name="csY0" fmla="*/ 7004123 h 7004123"/>
                <a:gd name="csX1" fmla="*/ 209550 w 5410200"/>
                <a:gd name="csY1" fmla="*/ 0 h 7004123"/>
                <a:gd name="csX2" fmla="*/ 3676650 w 5410200"/>
                <a:gd name="csY2" fmla="*/ 0 h 7004123"/>
                <a:gd name="csX3" fmla="*/ 5410200 w 5410200"/>
                <a:gd name="csY3" fmla="*/ 7004123 h 7004123"/>
                <a:gd name="csX4" fmla="*/ 0 w 5410200"/>
                <a:gd name="csY4" fmla="*/ 7004123 h 7004123"/>
                <a:gd name="csX0" fmla="*/ 0 w 5221514"/>
                <a:gd name="csY0" fmla="*/ 7004123 h 7004123"/>
                <a:gd name="csX1" fmla="*/ 20864 w 5221514"/>
                <a:gd name="csY1" fmla="*/ 0 h 7004123"/>
                <a:gd name="csX2" fmla="*/ 3487964 w 5221514"/>
                <a:gd name="csY2" fmla="*/ 0 h 7004123"/>
                <a:gd name="csX3" fmla="*/ 5221514 w 5221514"/>
                <a:gd name="csY3" fmla="*/ 7004123 h 7004123"/>
                <a:gd name="csX4" fmla="*/ 0 w 5221514"/>
                <a:gd name="csY4" fmla="*/ 7004123 h 700412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221514" h="7004123">
                  <a:moveTo>
                    <a:pt x="0" y="7004123"/>
                  </a:moveTo>
                  <a:cubicBezTo>
                    <a:pt x="6955" y="4669415"/>
                    <a:pt x="13909" y="2334708"/>
                    <a:pt x="20864" y="0"/>
                  </a:cubicBezTo>
                  <a:lnTo>
                    <a:pt x="3487964" y="0"/>
                  </a:lnTo>
                  <a:lnTo>
                    <a:pt x="5221514" y="7004123"/>
                  </a:lnTo>
                  <a:lnTo>
                    <a:pt x="0" y="7004123"/>
                  </a:lnTo>
                  <a:close/>
                </a:path>
              </a:pathLst>
            </a:custGeom>
            <a:blipFill dpi="0" rotWithShape="0">
              <a:blip r:embed="rId6"/>
              <a:srcRect/>
              <a:stretch>
                <a:fillRect r="-10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094AE08-9113-16D3-1B75-DC3A3D74BF26}"/>
                </a:ext>
              </a:extLst>
            </p:cNvPr>
            <p:cNvGrpSpPr/>
            <p:nvPr/>
          </p:nvGrpSpPr>
          <p:grpSpPr>
            <a:xfrm>
              <a:off x="12771540" y="7912993"/>
              <a:ext cx="3297218" cy="857637"/>
              <a:chOff x="12771540" y="7912993"/>
              <a:chExt cx="3297218" cy="857637"/>
            </a:xfrm>
          </p:grpSpPr>
          <p:sp>
            <p:nvSpPr>
              <p:cNvPr id="43" name="Rectangle: Single Corner Snipped 42">
                <a:extLst>
                  <a:ext uri="{FF2B5EF4-FFF2-40B4-BE49-F238E27FC236}">
                    <a16:creationId xmlns:a16="http://schemas.microsoft.com/office/drawing/2014/main" id="{5F9402D1-1B24-22BB-1B6C-DAE92D8A45DA}"/>
                  </a:ext>
                </a:extLst>
              </p:cNvPr>
              <p:cNvSpPr/>
              <p:nvPr/>
            </p:nvSpPr>
            <p:spPr>
              <a:xfrm rot="10800000">
                <a:off x="12781271" y="7912993"/>
                <a:ext cx="3287487" cy="830997"/>
              </a:xfrm>
              <a:prstGeom prst="snip1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E7CE8E-6521-825A-5761-CFD242A5DE16}"/>
                  </a:ext>
                </a:extLst>
              </p:cNvPr>
              <p:cNvSpPr txBox="1"/>
              <p:nvPr/>
            </p:nvSpPr>
            <p:spPr>
              <a:xfrm>
                <a:off x="12771540" y="7939633"/>
                <a:ext cx="31867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23.11.5609</a:t>
                </a:r>
              </a:p>
              <a:p>
                <a:pPr algn="ctr"/>
                <a:r>
                  <a:rPr lang="en-ID" sz="2400" b="1" dirty="0"/>
                  <a:t>Adhitya Surya </a:t>
                </a:r>
                <a:r>
                  <a:rPr lang="en-ID" sz="2400" b="1" dirty="0" err="1"/>
                  <a:t>Handika</a:t>
                </a:r>
                <a:endParaRPr lang="en-ID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8DA8D73-5B33-5C22-E8D1-4257FB9F98EA}"/>
              </a:ext>
            </a:extLst>
          </p:cNvPr>
          <p:cNvGrpSpPr/>
          <p:nvPr/>
        </p:nvGrpSpPr>
        <p:grpSpPr>
          <a:xfrm>
            <a:off x="5676900" y="10576821"/>
            <a:ext cx="6934200" cy="7004123"/>
            <a:chOff x="5676900" y="1966839"/>
            <a:chExt cx="6934200" cy="7004123"/>
          </a:xfrm>
        </p:grpSpPr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id="{8FADF4BB-9D50-595B-BAC2-B1684F31B4AA}"/>
                </a:ext>
              </a:extLst>
            </p:cNvPr>
            <p:cNvSpPr/>
            <p:nvPr/>
          </p:nvSpPr>
          <p:spPr>
            <a:xfrm>
              <a:off x="5676900" y="1966839"/>
              <a:ext cx="6934200" cy="7004123"/>
            </a:xfrm>
            <a:prstGeom prst="trapezoid">
              <a:avLst/>
            </a:prstGeom>
            <a:blipFill>
              <a:blip r:embed="rId7"/>
              <a:stretch>
                <a:fillRect l="-1477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D27D12-A96A-9A10-8CE8-058C25C6AA6C}"/>
                </a:ext>
              </a:extLst>
            </p:cNvPr>
            <p:cNvGrpSpPr/>
            <p:nvPr/>
          </p:nvGrpSpPr>
          <p:grpSpPr>
            <a:xfrm>
              <a:off x="8184242" y="6743700"/>
              <a:ext cx="1919516" cy="1169293"/>
              <a:chOff x="6464306" y="5448300"/>
              <a:chExt cx="5001983" cy="2871861"/>
            </a:xfrm>
            <a:solidFill>
              <a:srgbClr val="E7E1D3"/>
            </a:solidFill>
          </p:grpSpPr>
          <p:sp>
            <p:nvSpPr>
              <p:cNvPr id="30" name="Star: 4 Points 29">
                <a:extLst>
                  <a:ext uri="{FF2B5EF4-FFF2-40B4-BE49-F238E27FC236}">
                    <a16:creationId xmlns:a16="http://schemas.microsoft.com/office/drawing/2014/main" id="{790A89C2-6669-A2E8-F34E-9E1F74BAF025}"/>
                  </a:ext>
                </a:extLst>
              </p:cNvPr>
              <p:cNvSpPr/>
              <p:nvPr/>
            </p:nvSpPr>
            <p:spPr>
              <a:xfrm>
                <a:off x="9049660" y="5807375"/>
                <a:ext cx="2416629" cy="2325992"/>
              </a:xfrm>
              <a:prstGeom prst="star4">
                <a:avLst>
                  <a:gd name="adj" fmla="val 21597"/>
                </a:avLst>
              </a:prstGeom>
              <a:grpFill/>
              <a:ln w="63500">
                <a:solidFill>
                  <a:srgbClr val="F4A30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Star: 4 Points 30">
                <a:extLst>
                  <a:ext uri="{FF2B5EF4-FFF2-40B4-BE49-F238E27FC236}">
                    <a16:creationId xmlns:a16="http://schemas.microsoft.com/office/drawing/2014/main" id="{87D04910-1FBE-52A9-DB83-B31AABE800F7}"/>
                  </a:ext>
                </a:extLst>
              </p:cNvPr>
              <p:cNvSpPr/>
              <p:nvPr/>
            </p:nvSpPr>
            <p:spPr>
              <a:xfrm>
                <a:off x="6464306" y="5807375"/>
                <a:ext cx="2416629" cy="2325992"/>
              </a:xfrm>
              <a:prstGeom prst="star4">
                <a:avLst>
                  <a:gd name="adj" fmla="val 21597"/>
                </a:avLst>
              </a:prstGeom>
              <a:grpFill/>
              <a:ln w="63500">
                <a:solidFill>
                  <a:srgbClr val="F4A30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" name="Star: 4 Points 26">
                <a:extLst>
                  <a:ext uri="{FF2B5EF4-FFF2-40B4-BE49-F238E27FC236}">
                    <a16:creationId xmlns:a16="http://schemas.microsoft.com/office/drawing/2014/main" id="{807BD5D3-0D1F-78A9-0BBF-B4E2EF4B1805}"/>
                  </a:ext>
                </a:extLst>
              </p:cNvPr>
              <p:cNvSpPr/>
              <p:nvPr/>
            </p:nvSpPr>
            <p:spPr>
              <a:xfrm>
                <a:off x="7620000" y="5448300"/>
                <a:ext cx="2895600" cy="2871861"/>
              </a:xfrm>
              <a:prstGeom prst="star4">
                <a:avLst>
                  <a:gd name="adj" fmla="val 21597"/>
                </a:avLst>
              </a:prstGeom>
              <a:grpFill/>
              <a:ln w="63500">
                <a:solidFill>
                  <a:srgbClr val="F4A30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7E8CD14-AD48-6BAB-33EF-92AC24E19762}"/>
                </a:ext>
              </a:extLst>
            </p:cNvPr>
            <p:cNvGrpSpPr/>
            <p:nvPr/>
          </p:nvGrpSpPr>
          <p:grpSpPr>
            <a:xfrm>
              <a:off x="6944179" y="7931335"/>
              <a:ext cx="4296229" cy="887227"/>
              <a:chOff x="6944179" y="7931335"/>
              <a:chExt cx="4296229" cy="887227"/>
            </a:xfrm>
          </p:grpSpPr>
          <p:sp>
            <p:nvSpPr>
              <p:cNvPr id="44" name="Rectangle: Top Corners Snipped 43">
                <a:extLst>
                  <a:ext uri="{FF2B5EF4-FFF2-40B4-BE49-F238E27FC236}">
                    <a16:creationId xmlns:a16="http://schemas.microsoft.com/office/drawing/2014/main" id="{DF3C7F1D-D61A-1C4A-DA29-CB1B91222CDC}"/>
                  </a:ext>
                </a:extLst>
              </p:cNvPr>
              <p:cNvSpPr/>
              <p:nvPr/>
            </p:nvSpPr>
            <p:spPr>
              <a:xfrm>
                <a:off x="7425829" y="7966930"/>
                <a:ext cx="3436342" cy="851632"/>
              </a:xfrm>
              <a:prstGeom prst="snip2Same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E4F172A-5406-CBF7-CDC5-B19D8380560A}"/>
                  </a:ext>
                </a:extLst>
              </p:cNvPr>
              <p:cNvSpPr txBox="1"/>
              <p:nvPr/>
            </p:nvSpPr>
            <p:spPr>
              <a:xfrm>
                <a:off x="6944179" y="7931335"/>
                <a:ext cx="42962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23.11.5596</a:t>
                </a:r>
              </a:p>
              <a:p>
                <a:pPr algn="ctr"/>
                <a:r>
                  <a:rPr lang="en-ID" sz="2400" b="1" dirty="0" err="1"/>
                  <a:t>Yuafiq</a:t>
                </a:r>
                <a:r>
                  <a:rPr lang="en-ID" sz="2400" b="1" dirty="0"/>
                  <a:t> Alfin Al Khasan</a:t>
                </a:r>
                <a:endParaRPr lang="en-ID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1805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1D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462512-E616-8397-28FA-88233DCD3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5240BA7-109E-B0C3-EE43-5BB4DF938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74"/>
            <a:ext cx="18288000" cy="9767455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C3D549D1-F045-08EE-7DA3-EEA3A51C80A9}"/>
              </a:ext>
            </a:extLst>
          </p:cNvPr>
          <p:cNvSpPr/>
          <p:nvPr/>
        </p:nvSpPr>
        <p:spPr>
          <a:xfrm>
            <a:off x="0" y="9258300"/>
            <a:ext cx="18288000" cy="1038225"/>
          </a:xfrm>
          <a:custGeom>
            <a:avLst/>
            <a:gdLst/>
            <a:ahLst/>
            <a:cxnLst/>
            <a:rect l="l" t="t" r="r" b="b"/>
            <a:pathLst>
              <a:path w="18288000" h="1038225">
                <a:moveTo>
                  <a:pt x="0" y="0"/>
                </a:moveTo>
                <a:lnTo>
                  <a:pt x="18288000" y="0"/>
                </a:lnTo>
                <a:lnTo>
                  <a:pt x="18288000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60" b="-224"/>
            </a:stretch>
          </a:blipFill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0F6E5E6-8EE1-C2F5-1D97-E7B0C5AAAB51}"/>
              </a:ext>
            </a:extLst>
          </p:cNvPr>
          <p:cNvGrpSpPr/>
          <p:nvPr/>
        </p:nvGrpSpPr>
        <p:grpSpPr>
          <a:xfrm>
            <a:off x="16367470" y="9460804"/>
            <a:ext cx="691273" cy="633216"/>
            <a:chOff x="0" y="0"/>
            <a:chExt cx="182064" cy="16677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E334DDE-A490-860B-C07C-6451A502E3AE}"/>
                </a:ext>
              </a:extLst>
            </p:cNvPr>
            <p:cNvSpPr/>
            <p:nvPr/>
          </p:nvSpPr>
          <p:spPr>
            <a:xfrm>
              <a:off x="0" y="0"/>
              <a:ext cx="182064" cy="166773"/>
            </a:xfrm>
            <a:custGeom>
              <a:avLst/>
              <a:gdLst/>
              <a:ahLst/>
              <a:cxnLst/>
              <a:rect l="l" t="t" r="r" b="b"/>
              <a:pathLst>
                <a:path w="182064" h="166773">
                  <a:moveTo>
                    <a:pt x="0" y="0"/>
                  </a:moveTo>
                  <a:lnTo>
                    <a:pt x="182064" y="0"/>
                  </a:lnTo>
                  <a:lnTo>
                    <a:pt x="182064" y="166773"/>
                  </a:lnTo>
                  <a:lnTo>
                    <a:pt x="0" y="166773"/>
                  </a:lnTo>
                  <a:close/>
                </a:path>
              </a:pathLst>
            </a:custGeom>
            <a:solidFill>
              <a:srgbClr val="2D063D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9164006-B793-FA16-92B0-D88AB7D8F4F8}"/>
                </a:ext>
              </a:extLst>
            </p:cNvPr>
            <p:cNvSpPr txBox="1"/>
            <p:nvPr/>
          </p:nvSpPr>
          <p:spPr>
            <a:xfrm>
              <a:off x="0" y="-38100"/>
              <a:ext cx="182064" cy="204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970BA911-7232-C053-AEC6-BDB02C68D2AD}"/>
              </a:ext>
            </a:extLst>
          </p:cNvPr>
          <p:cNvGrpSpPr/>
          <p:nvPr/>
        </p:nvGrpSpPr>
        <p:grpSpPr>
          <a:xfrm>
            <a:off x="337427" y="9460804"/>
            <a:ext cx="3985975" cy="734815"/>
            <a:chOff x="0" y="0"/>
            <a:chExt cx="1049804" cy="19353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70131EA-C1F6-EE17-C6F5-959B2F709388}"/>
                </a:ext>
              </a:extLst>
            </p:cNvPr>
            <p:cNvSpPr/>
            <p:nvPr/>
          </p:nvSpPr>
          <p:spPr>
            <a:xfrm>
              <a:off x="0" y="0"/>
              <a:ext cx="1049804" cy="193531"/>
            </a:xfrm>
            <a:custGeom>
              <a:avLst/>
              <a:gdLst/>
              <a:ahLst/>
              <a:cxnLst/>
              <a:rect l="l" t="t" r="r" b="b"/>
              <a:pathLst>
                <a:path w="1049804" h="193531">
                  <a:moveTo>
                    <a:pt x="0" y="0"/>
                  </a:moveTo>
                  <a:lnTo>
                    <a:pt x="1049804" y="0"/>
                  </a:lnTo>
                  <a:lnTo>
                    <a:pt x="1049804" y="193531"/>
                  </a:lnTo>
                  <a:lnTo>
                    <a:pt x="0" y="193531"/>
                  </a:lnTo>
                  <a:close/>
                </a:path>
              </a:pathLst>
            </a:custGeom>
            <a:solidFill>
              <a:srgbClr val="2D063D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174ECB8-7732-122C-C6D1-C0E2750BD644}"/>
                </a:ext>
              </a:extLst>
            </p:cNvPr>
            <p:cNvSpPr txBox="1"/>
            <p:nvPr/>
          </p:nvSpPr>
          <p:spPr>
            <a:xfrm>
              <a:off x="0" y="-38100"/>
              <a:ext cx="1049804" cy="231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CFD6DD6E-B78D-2E1E-08AF-06CFE5333AEB}"/>
              </a:ext>
            </a:extLst>
          </p:cNvPr>
          <p:cNvSpPr txBox="1"/>
          <p:nvPr/>
        </p:nvSpPr>
        <p:spPr>
          <a:xfrm>
            <a:off x="487476" y="9436110"/>
            <a:ext cx="3685877" cy="34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3"/>
              </a:lnSpc>
            </a:pPr>
            <a:r>
              <a:rPr lang="en-US" sz="19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Universitas AMIKOM Yogyakarta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7E6D7A2-7F47-FC38-9DEF-DB2DD99A0C65}"/>
              </a:ext>
            </a:extLst>
          </p:cNvPr>
          <p:cNvSpPr txBox="1"/>
          <p:nvPr/>
        </p:nvSpPr>
        <p:spPr>
          <a:xfrm>
            <a:off x="935702" y="9809162"/>
            <a:ext cx="3237652" cy="3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6"/>
              </a:lnSpc>
            </a:pPr>
            <a:r>
              <a:rPr lang="en-US" sz="99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Jln Ring Road Utara, Depok, Condongcatur</a:t>
            </a:r>
          </a:p>
          <a:p>
            <a:pPr algn="r">
              <a:lnSpc>
                <a:spcPts val="1386"/>
              </a:lnSpc>
            </a:pPr>
            <a:r>
              <a:rPr lang="en-US" sz="99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Yogyakarta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FC281B33-9FB1-F1C6-5A6C-689EB92273E9}"/>
              </a:ext>
            </a:extLst>
          </p:cNvPr>
          <p:cNvSpPr txBox="1"/>
          <p:nvPr/>
        </p:nvSpPr>
        <p:spPr>
          <a:xfrm>
            <a:off x="9578064" y="286226"/>
            <a:ext cx="7480678" cy="66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692"/>
              </a:lnSpc>
            </a:pPr>
            <a:r>
              <a:rPr lang="en-US" sz="40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DAFTAR ANGGOTA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0210A0-2380-80B8-A29A-809AE8D3CB80}"/>
              </a:ext>
            </a:extLst>
          </p:cNvPr>
          <p:cNvGrpSpPr/>
          <p:nvPr/>
        </p:nvGrpSpPr>
        <p:grpSpPr>
          <a:xfrm>
            <a:off x="7169968" y="1339777"/>
            <a:ext cx="11118032" cy="269813"/>
            <a:chOff x="7169968" y="1873227"/>
            <a:chExt cx="11118032" cy="269813"/>
          </a:xfrm>
        </p:grpSpPr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72B089F6-5673-0728-D48F-C0AAB5C427F1}"/>
                </a:ext>
              </a:extLst>
            </p:cNvPr>
            <p:cNvSpPr/>
            <p:nvPr/>
          </p:nvSpPr>
          <p:spPr>
            <a:xfrm>
              <a:off x="15915742" y="1990640"/>
              <a:ext cx="2372258" cy="15240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F07117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FB493CD9-4CDC-0D45-D281-614299324561}"/>
                </a:ext>
              </a:extLst>
            </p:cNvPr>
            <p:cNvSpPr/>
            <p:nvPr/>
          </p:nvSpPr>
          <p:spPr>
            <a:xfrm>
              <a:off x="16154400" y="1981030"/>
              <a:ext cx="2133600" cy="16201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F4A307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B6BCAF-714F-D588-A040-39CD5C9E54F3}"/>
                </a:ext>
              </a:extLst>
            </p:cNvPr>
            <p:cNvSpPr/>
            <p:nvPr/>
          </p:nvSpPr>
          <p:spPr>
            <a:xfrm>
              <a:off x="7169968" y="1873227"/>
              <a:ext cx="11118032" cy="15240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2E0541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C5F9B2C-D229-8308-C84F-30D45306459D}"/>
              </a:ext>
            </a:extLst>
          </p:cNvPr>
          <p:cNvGrpSpPr/>
          <p:nvPr/>
        </p:nvGrpSpPr>
        <p:grpSpPr>
          <a:xfrm>
            <a:off x="2064657" y="1973881"/>
            <a:ext cx="5221514" cy="7004123"/>
            <a:chOff x="2064657" y="1973881"/>
            <a:chExt cx="5221514" cy="7004123"/>
          </a:xfrm>
        </p:grpSpPr>
        <p:sp>
          <p:nvSpPr>
            <p:cNvPr id="25" name="Trapezoid 12">
              <a:extLst>
                <a:ext uri="{FF2B5EF4-FFF2-40B4-BE49-F238E27FC236}">
                  <a16:creationId xmlns:a16="http://schemas.microsoft.com/office/drawing/2014/main" id="{F5979190-D49E-DD7D-5E8C-E1B564BA68EC}"/>
                </a:ext>
              </a:extLst>
            </p:cNvPr>
            <p:cNvSpPr/>
            <p:nvPr/>
          </p:nvSpPr>
          <p:spPr>
            <a:xfrm rot="10800000" flipH="1">
              <a:off x="2064657" y="1973881"/>
              <a:ext cx="5221514" cy="7004123"/>
            </a:xfrm>
            <a:custGeom>
              <a:avLst/>
              <a:gdLst>
                <a:gd name="csX0" fmla="*/ 0 w 6934200"/>
                <a:gd name="csY0" fmla="*/ 7004123 h 7004123"/>
                <a:gd name="csX1" fmla="*/ 1733550 w 6934200"/>
                <a:gd name="csY1" fmla="*/ 0 h 7004123"/>
                <a:gd name="csX2" fmla="*/ 5200650 w 6934200"/>
                <a:gd name="csY2" fmla="*/ 0 h 7004123"/>
                <a:gd name="csX3" fmla="*/ 6934200 w 6934200"/>
                <a:gd name="csY3" fmla="*/ 7004123 h 7004123"/>
                <a:gd name="csX4" fmla="*/ 0 w 6934200"/>
                <a:gd name="csY4" fmla="*/ 7004123 h 7004123"/>
                <a:gd name="csX0" fmla="*/ 0 w 5410200"/>
                <a:gd name="csY0" fmla="*/ 7004123 h 7004123"/>
                <a:gd name="csX1" fmla="*/ 209550 w 5410200"/>
                <a:gd name="csY1" fmla="*/ 0 h 7004123"/>
                <a:gd name="csX2" fmla="*/ 3676650 w 5410200"/>
                <a:gd name="csY2" fmla="*/ 0 h 7004123"/>
                <a:gd name="csX3" fmla="*/ 5410200 w 5410200"/>
                <a:gd name="csY3" fmla="*/ 7004123 h 7004123"/>
                <a:gd name="csX4" fmla="*/ 0 w 5410200"/>
                <a:gd name="csY4" fmla="*/ 7004123 h 7004123"/>
                <a:gd name="csX0" fmla="*/ 0 w 5221514"/>
                <a:gd name="csY0" fmla="*/ 7004123 h 7004123"/>
                <a:gd name="csX1" fmla="*/ 20864 w 5221514"/>
                <a:gd name="csY1" fmla="*/ 0 h 7004123"/>
                <a:gd name="csX2" fmla="*/ 3487964 w 5221514"/>
                <a:gd name="csY2" fmla="*/ 0 h 7004123"/>
                <a:gd name="csX3" fmla="*/ 5221514 w 5221514"/>
                <a:gd name="csY3" fmla="*/ 7004123 h 7004123"/>
                <a:gd name="csX4" fmla="*/ 0 w 5221514"/>
                <a:gd name="csY4" fmla="*/ 7004123 h 700412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221514" h="7004123">
                  <a:moveTo>
                    <a:pt x="0" y="7004123"/>
                  </a:moveTo>
                  <a:cubicBezTo>
                    <a:pt x="6955" y="4669415"/>
                    <a:pt x="13909" y="2334708"/>
                    <a:pt x="20864" y="0"/>
                  </a:cubicBezTo>
                  <a:lnTo>
                    <a:pt x="3487964" y="0"/>
                  </a:lnTo>
                  <a:lnTo>
                    <a:pt x="5221514" y="7004123"/>
                  </a:lnTo>
                  <a:lnTo>
                    <a:pt x="0" y="7004123"/>
                  </a:lnTo>
                  <a:close/>
                </a:path>
              </a:pathLst>
            </a:custGeom>
            <a:blipFill dpi="0" rotWithShape="0">
              <a:blip r:embed="rId5"/>
              <a:srcRect/>
              <a:stretch>
                <a:fillRect l="-10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0851F9C-A881-BC74-59A1-767346DA3599}"/>
                </a:ext>
              </a:extLst>
            </p:cNvPr>
            <p:cNvGrpSpPr/>
            <p:nvPr/>
          </p:nvGrpSpPr>
          <p:grpSpPr>
            <a:xfrm>
              <a:off x="2286000" y="7836939"/>
              <a:ext cx="3287487" cy="873729"/>
              <a:chOff x="2286000" y="7836939"/>
              <a:chExt cx="3287487" cy="873729"/>
            </a:xfrm>
          </p:grpSpPr>
          <p:sp>
            <p:nvSpPr>
              <p:cNvPr id="40" name="Rectangle: Single Corner Snipped 39">
                <a:extLst>
                  <a:ext uri="{FF2B5EF4-FFF2-40B4-BE49-F238E27FC236}">
                    <a16:creationId xmlns:a16="http://schemas.microsoft.com/office/drawing/2014/main" id="{FDD969B0-3231-97B0-44EA-5A4F1EE1AA49}"/>
                  </a:ext>
                </a:extLst>
              </p:cNvPr>
              <p:cNvSpPr/>
              <p:nvPr/>
            </p:nvSpPr>
            <p:spPr>
              <a:xfrm flipV="1">
                <a:off x="2286000" y="7836939"/>
                <a:ext cx="3287487" cy="830997"/>
              </a:xfrm>
              <a:prstGeom prst="snip1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15A41B8-1728-7E37-F614-FCFC832FA738}"/>
                  </a:ext>
                </a:extLst>
              </p:cNvPr>
              <p:cNvSpPr txBox="1"/>
              <p:nvPr/>
            </p:nvSpPr>
            <p:spPr>
              <a:xfrm>
                <a:off x="2340924" y="7879671"/>
                <a:ext cx="285296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23.11.5595</a:t>
                </a:r>
              </a:p>
              <a:p>
                <a:pPr algn="ctr"/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Wirawan </a:t>
                </a:r>
                <a:r>
                  <a:rPr lang="en-US" sz="2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Ariyoso</a:t>
                </a:r>
                <a:endParaRPr lang="en-ID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D2CE30-B3D2-1C0B-5FBD-BE8558CE8BCE}"/>
              </a:ext>
            </a:extLst>
          </p:cNvPr>
          <p:cNvGrpSpPr/>
          <p:nvPr/>
        </p:nvGrpSpPr>
        <p:grpSpPr>
          <a:xfrm>
            <a:off x="11001831" y="1973881"/>
            <a:ext cx="5221514" cy="7004123"/>
            <a:chOff x="11001831" y="1973881"/>
            <a:chExt cx="5221514" cy="7004123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24034431-9A08-9B96-AF02-A3532CD2ACDB}"/>
                </a:ext>
              </a:extLst>
            </p:cNvPr>
            <p:cNvSpPr/>
            <p:nvPr/>
          </p:nvSpPr>
          <p:spPr>
            <a:xfrm rot="10800000">
              <a:off x="11001831" y="1973881"/>
              <a:ext cx="5221514" cy="7004123"/>
            </a:xfrm>
            <a:custGeom>
              <a:avLst/>
              <a:gdLst>
                <a:gd name="csX0" fmla="*/ 0 w 6934200"/>
                <a:gd name="csY0" fmla="*/ 7004123 h 7004123"/>
                <a:gd name="csX1" fmla="*/ 1733550 w 6934200"/>
                <a:gd name="csY1" fmla="*/ 0 h 7004123"/>
                <a:gd name="csX2" fmla="*/ 5200650 w 6934200"/>
                <a:gd name="csY2" fmla="*/ 0 h 7004123"/>
                <a:gd name="csX3" fmla="*/ 6934200 w 6934200"/>
                <a:gd name="csY3" fmla="*/ 7004123 h 7004123"/>
                <a:gd name="csX4" fmla="*/ 0 w 6934200"/>
                <a:gd name="csY4" fmla="*/ 7004123 h 7004123"/>
                <a:gd name="csX0" fmla="*/ 0 w 5410200"/>
                <a:gd name="csY0" fmla="*/ 7004123 h 7004123"/>
                <a:gd name="csX1" fmla="*/ 209550 w 5410200"/>
                <a:gd name="csY1" fmla="*/ 0 h 7004123"/>
                <a:gd name="csX2" fmla="*/ 3676650 w 5410200"/>
                <a:gd name="csY2" fmla="*/ 0 h 7004123"/>
                <a:gd name="csX3" fmla="*/ 5410200 w 5410200"/>
                <a:gd name="csY3" fmla="*/ 7004123 h 7004123"/>
                <a:gd name="csX4" fmla="*/ 0 w 5410200"/>
                <a:gd name="csY4" fmla="*/ 7004123 h 7004123"/>
                <a:gd name="csX0" fmla="*/ 0 w 5221514"/>
                <a:gd name="csY0" fmla="*/ 7004123 h 7004123"/>
                <a:gd name="csX1" fmla="*/ 20864 w 5221514"/>
                <a:gd name="csY1" fmla="*/ 0 h 7004123"/>
                <a:gd name="csX2" fmla="*/ 3487964 w 5221514"/>
                <a:gd name="csY2" fmla="*/ 0 h 7004123"/>
                <a:gd name="csX3" fmla="*/ 5221514 w 5221514"/>
                <a:gd name="csY3" fmla="*/ 7004123 h 7004123"/>
                <a:gd name="csX4" fmla="*/ 0 w 5221514"/>
                <a:gd name="csY4" fmla="*/ 7004123 h 700412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221514" h="7004123">
                  <a:moveTo>
                    <a:pt x="0" y="7004123"/>
                  </a:moveTo>
                  <a:cubicBezTo>
                    <a:pt x="6955" y="4669415"/>
                    <a:pt x="13909" y="2334708"/>
                    <a:pt x="20864" y="0"/>
                  </a:cubicBezTo>
                  <a:lnTo>
                    <a:pt x="3487964" y="0"/>
                  </a:lnTo>
                  <a:lnTo>
                    <a:pt x="5221514" y="7004123"/>
                  </a:lnTo>
                  <a:lnTo>
                    <a:pt x="0" y="7004123"/>
                  </a:lnTo>
                  <a:close/>
                </a:path>
              </a:pathLst>
            </a:custGeom>
            <a:blipFill dpi="0" rotWithShape="0">
              <a:blip r:embed="rId6"/>
              <a:srcRect/>
              <a:stretch>
                <a:fillRect r="-10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4AD9815-9705-BE87-E85A-869CEC6C0018}"/>
                </a:ext>
              </a:extLst>
            </p:cNvPr>
            <p:cNvGrpSpPr/>
            <p:nvPr/>
          </p:nvGrpSpPr>
          <p:grpSpPr>
            <a:xfrm>
              <a:off x="12771540" y="7912993"/>
              <a:ext cx="3297218" cy="857637"/>
              <a:chOff x="12771540" y="7912993"/>
              <a:chExt cx="3297218" cy="857637"/>
            </a:xfrm>
          </p:grpSpPr>
          <p:sp>
            <p:nvSpPr>
              <p:cNvPr id="43" name="Rectangle: Single Corner Snipped 42">
                <a:extLst>
                  <a:ext uri="{FF2B5EF4-FFF2-40B4-BE49-F238E27FC236}">
                    <a16:creationId xmlns:a16="http://schemas.microsoft.com/office/drawing/2014/main" id="{DFB7C5D3-2F11-427C-14CF-0E238575E1F0}"/>
                  </a:ext>
                </a:extLst>
              </p:cNvPr>
              <p:cNvSpPr/>
              <p:nvPr/>
            </p:nvSpPr>
            <p:spPr>
              <a:xfrm rot="10800000">
                <a:off x="12781271" y="7912993"/>
                <a:ext cx="3287487" cy="830997"/>
              </a:xfrm>
              <a:prstGeom prst="snip1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F957387-2289-DE84-7171-4C7C10274E30}"/>
                  </a:ext>
                </a:extLst>
              </p:cNvPr>
              <p:cNvSpPr txBox="1"/>
              <p:nvPr/>
            </p:nvSpPr>
            <p:spPr>
              <a:xfrm>
                <a:off x="12771540" y="7939633"/>
                <a:ext cx="31867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23.11.5609</a:t>
                </a:r>
              </a:p>
              <a:p>
                <a:pPr algn="ctr"/>
                <a:r>
                  <a:rPr lang="en-ID" sz="2400" b="1" dirty="0"/>
                  <a:t>Adhitya Surya </a:t>
                </a:r>
                <a:r>
                  <a:rPr lang="en-ID" sz="2400" b="1" dirty="0" err="1"/>
                  <a:t>Handika</a:t>
                </a:r>
                <a:endParaRPr lang="en-ID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F06228E-976A-DF1F-074C-B72EFDDF6660}"/>
              </a:ext>
            </a:extLst>
          </p:cNvPr>
          <p:cNvGrpSpPr/>
          <p:nvPr/>
        </p:nvGrpSpPr>
        <p:grpSpPr>
          <a:xfrm>
            <a:off x="5676900" y="1966839"/>
            <a:ext cx="6934200" cy="7004123"/>
            <a:chOff x="5676900" y="1966839"/>
            <a:chExt cx="6934200" cy="7004123"/>
          </a:xfrm>
        </p:grpSpPr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id="{FF40E9DC-2906-A707-E671-955DB63FAE23}"/>
                </a:ext>
              </a:extLst>
            </p:cNvPr>
            <p:cNvSpPr/>
            <p:nvPr/>
          </p:nvSpPr>
          <p:spPr>
            <a:xfrm>
              <a:off x="5676900" y="1966839"/>
              <a:ext cx="6934200" cy="7004123"/>
            </a:xfrm>
            <a:prstGeom prst="trapezoid">
              <a:avLst/>
            </a:prstGeom>
            <a:blipFill>
              <a:blip r:embed="rId7"/>
              <a:stretch>
                <a:fillRect l="-1477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6ABAA42-6EEE-47ED-A20D-C9444453BB3A}"/>
                </a:ext>
              </a:extLst>
            </p:cNvPr>
            <p:cNvGrpSpPr/>
            <p:nvPr/>
          </p:nvGrpSpPr>
          <p:grpSpPr>
            <a:xfrm>
              <a:off x="8184242" y="6743700"/>
              <a:ext cx="1919516" cy="1169293"/>
              <a:chOff x="6464306" y="5448300"/>
              <a:chExt cx="5001983" cy="2871861"/>
            </a:xfrm>
            <a:solidFill>
              <a:srgbClr val="E7E1D3"/>
            </a:solidFill>
          </p:grpSpPr>
          <p:sp>
            <p:nvSpPr>
              <p:cNvPr id="30" name="Star: 4 Points 29">
                <a:extLst>
                  <a:ext uri="{FF2B5EF4-FFF2-40B4-BE49-F238E27FC236}">
                    <a16:creationId xmlns:a16="http://schemas.microsoft.com/office/drawing/2014/main" id="{1C5826EF-3F04-D762-5DB7-41AA78DF8C19}"/>
                  </a:ext>
                </a:extLst>
              </p:cNvPr>
              <p:cNvSpPr/>
              <p:nvPr/>
            </p:nvSpPr>
            <p:spPr>
              <a:xfrm>
                <a:off x="9049660" y="5807375"/>
                <a:ext cx="2416629" cy="2325992"/>
              </a:xfrm>
              <a:prstGeom prst="star4">
                <a:avLst>
                  <a:gd name="adj" fmla="val 21597"/>
                </a:avLst>
              </a:prstGeom>
              <a:grpFill/>
              <a:ln w="63500">
                <a:solidFill>
                  <a:srgbClr val="F4A30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Star: 4 Points 30">
                <a:extLst>
                  <a:ext uri="{FF2B5EF4-FFF2-40B4-BE49-F238E27FC236}">
                    <a16:creationId xmlns:a16="http://schemas.microsoft.com/office/drawing/2014/main" id="{CC806457-81FB-53A5-4228-7D0ED3CEC1BB}"/>
                  </a:ext>
                </a:extLst>
              </p:cNvPr>
              <p:cNvSpPr/>
              <p:nvPr/>
            </p:nvSpPr>
            <p:spPr>
              <a:xfrm>
                <a:off x="6464306" y="5807375"/>
                <a:ext cx="2416629" cy="2325992"/>
              </a:xfrm>
              <a:prstGeom prst="star4">
                <a:avLst>
                  <a:gd name="adj" fmla="val 21597"/>
                </a:avLst>
              </a:prstGeom>
              <a:grpFill/>
              <a:ln w="63500">
                <a:solidFill>
                  <a:srgbClr val="F4A30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" name="Star: 4 Points 26">
                <a:extLst>
                  <a:ext uri="{FF2B5EF4-FFF2-40B4-BE49-F238E27FC236}">
                    <a16:creationId xmlns:a16="http://schemas.microsoft.com/office/drawing/2014/main" id="{F1E0DDFA-B77D-9D6F-40FB-B5DB0732851E}"/>
                  </a:ext>
                </a:extLst>
              </p:cNvPr>
              <p:cNvSpPr/>
              <p:nvPr/>
            </p:nvSpPr>
            <p:spPr>
              <a:xfrm>
                <a:off x="7620000" y="5448300"/>
                <a:ext cx="2895600" cy="2871861"/>
              </a:xfrm>
              <a:prstGeom prst="star4">
                <a:avLst>
                  <a:gd name="adj" fmla="val 21597"/>
                </a:avLst>
              </a:prstGeom>
              <a:grpFill/>
              <a:ln w="63500">
                <a:solidFill>
                  <a:srgbClr val="F4A30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F91201A-30D5-DF59-AF49-99742660F15D}"/>
                </a:ext>
              </a:extLst>
            </p:cNvPr>
            <p:cNvGrpSpPr/>
            <p:nvPr/>
          </p:nvGrpSpPr>
          <p:grpSpPr>
            <a:xfrm>
              <a:off x="6944179" y="7931335"/>
              <a:ext cx="4296229" cy="887227"/>
              <a:chOff x="6944179" y="7931335"/>
              <a:chExt cx="4296229" cy="887227"/>
            </a:xfrm>
          </p:grpSpPr>
          <p:sp>
            <p:nvSpPr>
              <p:cNvPr id="44" name="Rectangle: Top Corners Snipped 43">
                <a:extLst>
                  <a:ext uri="{FF2B5EF4-FFF2-40B4-BE49-F238E27FC236}">
                    <a16:creationId xmlns:a16="http://schemas.microsoft.com/office/drawing/2014/main" id="{39A6AB5E-AB6D-1B4A-5B47-E0B8E925A498}"/>
                  </a:ext>
                </a:extLst>
              </p:cNvPr>
              <p:cNvSpPr/>
              <p:nvPr/>
            </p:nvSpPr>
            <p:spPr>
              <a:xfrm>
                <a:off x="7425829" y="7966930"/>
                <a:ext cx="3436342" cy="851632"/>
              </a:xfrm>
              <a:prstGeom prst="snip2Same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A0D536-E6B6-A75B-FFC2-2B5EF056A615}"/>
                  </a:ext>
                </a:extLst>
              </p:cNvPr>
              <p:cNvSpPr txBox="1"/>
              <p:nvPr/>
            </p:nvSpPr>
            <p:spPr>
              <a:xfrm>
                <a:off x="6944179" y="7931335"/>
                <a:ext cx="42962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23.11.5596</a:t>
                </a:r>
              </a:p>
              <a:p>
                <a:pPr algn="ctr"/>
                <a:r>
                  <a:rPr lang="en-ID" sz="2400" b="1" dirty="0" err="1"/>
                  <a:t>Yuafiq</a:t>
                </a:r>
                <a:r>
                  <a:rPr lang="en-ID" sz="2400" b="1" dirty="0"/>
                  <a:t> Alfin Al Khasan</a:t>
                </a:r>
                <a:endParaRPr lang="en-ID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49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8E5516D-21B4-7FF2-1F7D-53A7F0492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74"/>
            <a:ext cx="18288000" cy="9767455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9258300"/>
            <a:ext cx="18288000" cy="1038225"/>
          </a:xfrm>
          <a:custGeom>
            <a:avLst/>
            <a:gdLst/>
            <a:ahLst/>
            <a:cxnLst/>
            <a:rect l="l" t="t" r="r" b="b"/>
            <a:pathLst>
              <a:path w="18288000" h="1038225">
                <a:moveTo>
                  <a:pt x="0" y="0"/>
                </a:moveTo>
                <a:lnTo>
                  <a:pt x="18288000" y="0"/>
                </a:lnTo>
                <a:lnTo>
                  <a:pt x="18288000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60" b="-224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367470" y="9460804"/>
            <a:ext cx="691273" cy="633216"/>
            <a:chOff x="0" y="0"/>
            <a:chExt cx="182064" cy="1667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2064" cy="166773"/>
            </a:xfrm>
            <a:custGeom>
              <a:avLst/>
              <a:gdLst/>
              <a:ahLst/>
              <a:cxnLst/>
              <a:rect l="l" t="t" r="r" b="b"/>
              <a:pathLst>
                <a:path w="182064" h="166773">
                  <a:moveTo>
                    <a:pt x="0" y="0"/>
                  </a:moveTo>
                  <a:lnTo>
                    <a:pt x="182064" y="0"/>
                  </a:lnTo>
                  <a:lnTo>
                    <a:pt x="182064" y="166773"/>
                  </a:lnTo>
                  <a:lnTo>
                    <a:pt x="0" y="166773"/>
                  </a:lnTo>
                  <a:close/>
                </a:path>
              </a:pathLst>
            </a:custGeom>
            <a:solidFill>
              <a:srgbClr val="2D063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82064" cy="204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37427" y="9460804"/>
            <a:ext cx="3985975" cy="734815"/>
            <a:chOff x="0" y="0"/>
            <a:chExt cx="1049804" cy="1935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9804" cy="193531"/>
            </a:xfrm>
            <a:custGeom>
              <a:avLst/>
              <a:gdLst/>
              <a:ahLst/>
              <a:cxnLst/>
              <a:rect l="l" t="t" r="r" b="b"/>
              <a:pathLst>
                <a:path w="1049804" h="193531">
                  <a:moveTo>
                    <a:pt x="0" y="0"/>
                  </a:moveTo>
                  <a:lnTo>
                    <a:pt x="1049804" y="0"/>
                  </a:lnTo>
                  <a:lnTo>
                    <a:pt x="1049804" y="193531"/>
                  </a:lnTo>
                  <a:lnTo>
                    <a:pt x="0" y="193531"/>
                  </a:lnTo>
                  <a:close/>
                </a:path>
              </a:pathLst>
            </a:custGeom>
            <a:solidFill>
              <a:srgbClr val="2D063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49804" cy="231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87476" y="9436110"/>
            <a:ext cx="3685877" cy="34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3"/>
              </a:lnSpc>
            </a:pPr>
            <a:r>
              <a:rPr lang="en-US" sz="19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Universitas AMIKOM Yogyakarta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5702" y="9809162"/>
            <a:ext cx="3237652" cy="3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6"/>
              </a:lnSpc>
            </a:pPr>
            <a:r>
              <a:rPr lang="en-US" sz="99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Jln Ring Road Utara, Depok, Condongcatur</a:t>
            </a:r>
          </a:p>
          <a:p>
            <a:pPr algn="r">
              <a:lnSpc>
                <a:spcPts val="1386"/>
              </a:lnSpc>
            </a:pPr>
            <a:r>
              <a:rPr lang="en-US" sz="99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Yogyakarta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78064" y="286226"/>
            <a:ext cx="7480678" cy="66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692"/>
              </a:lnSpc>
            </a:pPr>
            <a:r>
              <a:rPr lang="en-US" sz="40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LATAR BELAKANG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87C613-1A5D-D3AB-E4EA-DEEAB0BFE918}"/>
              </a:ext>
            </a:extLst>
          </p:cNvPr>
          <p:cNvGrpSpPr/>
          <p:nvPr/>
        </p:nvGrpSpPr>
        <p:grpSpPr>
          <a:xfrm>
            <a:off x="7169968" y="1339777"/>
            <a:ext cx="11118032" cy="269813"/>
            <a:chOff x="7169968" y="1873227"/>
            <a:chExt cx="11118032" cy="269813"/>
          </a:xfrm>
        </p:grpSpPr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CEE240F9-1487-8E33-2D09-77C7C5EFDBE0}"/>
                </a:ext>
              </a:extLst>
            </p:cNvPr>
            <p:cNvSpPr/>
            <p:nvPr/>
          </p:nvSpPr>
          <p:spPr>
            <a:xfrm>
              <a:off x="15915742" y="1990640"/>
              <a:ext cx="2372258" cy="15240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F07117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78881B82-92A3-3728-61DD-8F730B5046AD}"/>
                </a:ext>
              </a:extLst>
            </p:cNvPr>
            <p:cNvSpPr/>
            <p:nvPr/>
          </p:nvSpPr>
          <p:spPr>
            <a:xfrm>
              <a:off x="16154400" y="1981030"/>
              <a:ext cx="2133600" cy="16201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F4A307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27A73F-4264-C928-7021-66F402C5CB3F}"/>
                </a:ext>
              </a:extLst>
            </p:cNvPr>
            <p:cNvSpPr/>
            <p:nvPr/>
          </p:nvSpPr>
          <p:spPr>
            <a:xfrm>
              <a:off x="7169968" y="1873227"/>
              <a:ext cx="11118032" cy="15240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2E0541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252941A-272D-D817-E0D6-0B80A1E8F4D7}"/>
              </a:ext>
            </a:extLst>
          </p:cNvPr>
          <p:cNvSpPr txBox="1"/>
          <p:nvPr/>
        </p:nvSpPr>
        <p:spPr>
          <a:xfrm>
            <a:off x="1556627" y="2746873"/>
            <a:ext cx="156645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Batik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merupakan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warisan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budaya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kebanggaan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Nusantara yang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hanya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estetika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seni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tetapi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juga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sarat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simbolisme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filosofis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masyarakat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pembuatnya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riset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terkini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membuktikan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pemanfaatan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i="1" dirty="0"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khususnya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melalui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arsitektur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Convolutional Neural Networks</a:t>
            </a:r>
            <a:r>
              <a:rPr lang="en-ID" sz="3600" b="1" dirty="0">
                <a:latin typeface="Arial" panose="020B0604020202020204" pitchFamily="34" charset="0"/>
                <a:cs typeface="Arial" panose="020B0604020202020204" pitchFamily="34" charset="0"/>
              </a:rPr>
              <a:t> (CNN)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mampu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mengungguli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pendekatan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konvensional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menangkap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detail-detail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unik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karakteristik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khas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citra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batik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. Hal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inilah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titik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awal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bagi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kami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mengeksplorasi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potensi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kecerdasan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buatan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ranah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pelestarian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batik digital.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B438C-91F0-4D3C-5ECB-419A39E57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0A5720D-BB00-6FD1-729B-ABF54F55B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74"/>
            <a:ext cx="18288000" cy="9767455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135288E5-EA35-54DD-A535-F2D2C9AB7003}"/>
              </a:ext>
            </a:extLst>
          </p:cNvPr>
          <p:cNvSpPr/>
          <p:nvPr/>
        </p:nvSpPr>
        <p:spPr>
          <a:xfrm>
            <a:off x="0" y="9258300"/>
            <a:ext cx="18288000" cy="1038225"/>
          </a:xfrm>
          <a:custGeom>
            <a:avLst/>
            <a:gdLst/>
            <a:ahLst/>
            <a:cxnLst/>
            <a:rect l="l" t="t" r="r" b="b"/>
            <a:pathLst>
              <a:path w="18288000" h="1038225">
                <a:moveTo>
                  <a:pt x="0" y="0"/>
                </a:moveTo>
                <a:lnTo>
                  <a:pt x="18288000" y="0"/>
                </a:lnTo>
                <a:lnTo>
                  <a:pt x="18288000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60" b="-224"/>
            </a:stretch>
          </a:blipFill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BCD91B4-AB9F-5BC1-B5A0-81C882A2EDC8}"/>
              </a:ext>
            </a:extLst>
          </p:cNvPr>
          <p:cNvGrpSpPr/>
          <p:nvPr/>
        </p:nvGrpSpPr>
        <p:grpSpPr>
          <a:xfrm>
            <a:off x="16367470" y="9460804"/>
            <a:ext cx="691273" cy="633216"/>
            <a:chOff x="0" y="0"/>
            <a:chExt cx="182064" cy="16677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F31BD90-AD26-8657-29AD-DB633927BD33}"/>
                </a:ext>
              </a:extLst>
            </p:cNvPr>
            <p:cNvSpPr/>
            <p:nvPr/>
          </p:nvSpPr>
          <p:spPr>
            <a:xfrm>
              <a:off x="0" y="0"/>
              <a:ext cx="182064" cy="166773"/>
            </a:xfrm>
            <a:custGeom>
              <a:avLst/>
              <a:gdLst/>
              <a:ahLst/>
              <a:cxnLst/>
              <a:rect l="l" t="t" r="r" b="b"/>
              <a:pathLst>
                <a:path w="182064" h="166773">
                  <a:moveTo>
                    <a:pt x="0" y="0"/>
                  </a:moveTo>
                  <a:lnTo>
                    <a:pt x="182064" y="0"/>
                  </a:lnTo>
                  <a:lnTo>
                    <a:pt x="182064" y="166773"/>
                  </a:lnTo>
                  <a:lnTo>
                    <a:pt x="0" y="166773"/>
                  </a:lnTo>
                  <a:close/>
                </a:path>
              </a:pathLst>
            </a:custGeom>
            <a:solidFill>
              <a:srgbClr val="2D063D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258FD83-02BA-CF99-CB5C-866744F3C84E}"/>
                </a:ext>
              </a:extLst>
            </p:cNvPr>
            <p:cNvSpPr txBox="1"/>
            <p:nvPr/>
          </p:nvSpPr>
          <p:spPr>
            <a:xfrm>
              <a:off x="0" y="-38100"/>
              <a:ext cx="182064" cy="204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A4C39DDA-5261-456C-81F2-BF1F4435AAD1}"/>
              </a:ext>
            </a:extLst>
          </p:cNvPr>
          <p:cNvGrpSpPr/>
          <p:nvPr/>
        </p:nvGrpSpPr>
        <p:grpSpPr>
          <a:xfrm>
            <a:off x="337427" y="9460804"/>
            <a:ext cx="3985975" cy="734815"/>
            <a:chOff x="0" y="0"/>
            <a:chExt cx="1049804" cy="19353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72F748A-D3C4-E44E-6E02-3E6C9D2681A6}"/>
                </a:ext>
              </a:extLst>
            </p:cNvPr>
            <p:cNvSpPr/>
            <p:nvPr/>
          </p:nvSpPr>
          <p:spPr>
            <a:xfrm>
              <a:off x="0" y="0"/>
              <a:ext cx="1049804" cy="193531"/>
            </a:xfrm>
            <a:custGeom>
              <a:avLst/>
              <a:gdLst/>
              <a:ahLst/>
              <a:cxnLst/>
              <a:rect l="l" t="t" r="r" b="b"/>
              <a:pathLst>
                <a:path w="1049804" h="193531">
                  <a:moveTo>
                    <a:pt x="0" y="0"/>
                  </a:moveTo>
                  <a:lnTo>
                    <a:pt x="1049804" y="0"/>
                  </a:lnTo>
                  <a:lnTo>
                    <a:pt x="1049804" y="193531"/>
                  </a:lnTo>
                  <a:lnTo>
                    <a:pt x="0" y="193531"/>
                  </a:lnTo>
                  <a:close/>
                </a:path>
              </a:pathLst>
            </a:custGeom>
            <a:solidFill>
              <a:srgbClr val="2D063D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25CDD5A-DE2C-A313-140A-607A0544BBA8}"/>
                </a:ext>
              </a:extLst>
            </p:cNvPr>
            <p:cNvSpPr txBox="1"/>
            <p:nvPr/>
          </p:nvSpPr>
          <p:spPr>
            <a:xfrm>
              <a:off x="0" y="-38100"/>
              <a:ext cx="1049804" cy="231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F2134A59-3ADF-64BD-C9A3-5BADDE452B72}"/>
              </a:ext>
            </a:extLst>
          </p:cNvPr>
          <p:cNvSpPr txBox="1"/>
          <p:nvPr/>
        </p:nvSpPr>
        <p:spPr>
          <a:xfrm>
            <a:off x="487476" y="9436110"/>
            <a:ext cx="3685877" cy="34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3"/>
              </a:lnSpc>
            </a:pPr>
            <a:r>
              <a:rPr lang="en-US" sz="19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Universitas AMIKOM Yogyakarta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1D2D16B-F87E-C683-F0F1-951CE8224CE8}"/>
              </a:ext>
            </a:extLst>
          </p:cNvPr>
          <p:cNvSpPr txBox="1"/>
          <p:nvPr/>
        </p:nvSpPr>
        <p:spPr>
          <a:xfrm>
            <a:off x="935702" y="9809162"/>
            <a:ext cx="3237652" cy="3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6"/>
              </a:lnSpc>
            </a:pPr>
            <a:r>
              <a:rPr lang="en-US" sz="99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Jln Ring Road Utara, Depok, Condongcatur</a:t>
            </a:r>
          </a:p>
          <a:p>
            <a:pPr algn="r">
              <a:lnSpc>
                <a:spcPts val="1386"/>
              </a:lnSpc>
            </a:pPr>
            <a:r>
              <a:rPr lang="en-US" sz="99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Yogyakarta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412FE24-A164-335E-F9FE-DA0041E9948F}"/>
              </a:ext>
            </a:extLst>
          </p:cNvPr>
          <p:cNvSpPr txBox="1"/>
          <p:nvPr/>
        </p:nvSpPr>
        <p:spPr>
          <a:xfrm>
            <a:off x="7620000" y="286226"/>
            <a:ext cx="9438742" cy="666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692"/>
              </a:lnSpc>
            </a:pPr>
            <a:r>
              <a:rPr lang="en-US" sz="40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TANTANGAN DALAM MELATIH GAN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82F0EC-E6D0-A48C-0F14-8B19AEFFF5E4}"/>
              </a:ext>
            </a:extLst>
          </p:cNvPr>
          <p:cNvGrpSpPr/>
          <p:nvPr/>
        </p:nvGrpSpPr>
        <p:grpSpPr>
          <a:xfrm>
            <a:off x="7169968" y="1339777"/>
            <a:ext cx="11118032" cy="269813"/>
            <a:chOff x="7169968" y="1873227"/>
            <a:chExt cx="11118032" cy="269813"/>
          </a:xfrm>
        </p:grpSpPr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FD14FE5B-65B3-0B1A-98B3-278E119ADBC5}"/>
                </a:ext>
              </a:extLst>
            </p:cNvPr>
            <p:cNvSpPr/>
            <p:nvPr/>
          </p:nvSpPr>
          <p:spPr>
            <a:xfrm>
              <a:off x="15915742" y="1990640"/>
              <a:ext cx="2372258" cy="15240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F07117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6FB3590B-FED2-AC15-CC4B-F86D0FF5C7B1}"/>
                </a:ext>
              </a:extLst>
            </p:cNvPr>
            <p:cNvSpPr/>
            <p:nvPr/>
          </p:nvSpPr>
          <p:spPr>
            <a:xfrm>
              <a:off x="16154400" y="1981030"/>
              <a:ext cx="2133600" cy="16201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F4A307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B31372-C4E4-9071-D3F4-8D3A7084B63E}"/>
                </a:ext>
              </a:extLst>
            </p:cNvPr>
            <p:cNvSpPr/>
            <p:nvPr/>
          </p:nvSpPr>
          <p:spPr>
            <a:xfrm>
              <a:off x="7169968" y="1873227"/>
              <a:ext cx="11118032" cy="15240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2E0541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0" name="Picture 9" descr="A diagram of a small model&#10;&#10;AI-generated content may be incorrect.">
            <a:extLst>
              <a:ext uri="{FF2B5EF4-FFF2-40B4-BE49-F238E27FC236}">
                <a16:creationId xmlns:a16="http://schemas.microsoft.com/office/drawing/2014/main" id="{9C2D8C41-B7B0-3CFF-CA07-BB466DB74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171" y="2339179"/>
            <a:ext cx="16373658" cy="502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89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40912-6CFE-8251-697A-053946C9D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482DC82-E111-4BFC-CD9F-D4B620F97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74"/>
            <a:ext cx="18288000" cy="9767455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72699122-ACA1-23D1-260C-8C0675AD23C7}"/>
              </a:ext>
            </a:extLst>
          </p:cNvPr>
          <p:cNvSpPr/>
          <p:nvPr/>
        </p:nvSpPr>
        <p:spPr>
          <a:xfrm>
            <a:off x="0" y="9258300"/>
            <a:ext cx="18288000" cy="1038225"/>
          </a:xfrm>
          <a:custGeom>
            <a:avLst/>
            <a:gdLst/>
            <a:ahLst/>
            <a:cxnLst/>
            <a:rect l="l" t="t" r="r" b="b"/>
            <a:pathLst>
              <a:path w="18288000" h="1038225">
                <a:moveTo>
                  <a:pt x="0" y="0"/>
                </a:moveTo>
                <a:lnTo>
                  <a:pt x="18288000" y="0"/>
                </a:lnTo>
                <a:lnTo>
                  <a:pt x="18288000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60" b="-224"/>
            </a:stretch>
          </a:blipFill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6AFFF3E-80B3-3740-7DAA-EF213BF14B34}"/>
              </a:ext>
            </a:extLst>
          </p:cNvPr>
          <p:cNvGrpSpPr/>
          <p:nvPr/>
        </p:nvGrpSpPr>
        <p:grpSpPr>
          <a:xfrm>
            <a:off x="16367470" y="9460804"/>
            <a:ext cx="691273" cy="633216"/>
            <a:chOff x="0" y="0"/>
            <a:chExt cx="182064" cy="16677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45A3CC7-A49C-0F8C-A2F6-CE1D311B3A0D}"/>
                </a:ext>
              </a:extLst>
            </p:cNvPr>
            <p:cNvSpPr/>
            <p:nvPr/>
          </p:nvSpPr>
          <p:spPr>
            <a:xfrm>
              <a:off x="0" y="0"/>
              <a:ext cx="182064" cy="166773"/>
            </a:xfrm>
            <a:custGeom>
              <a:avLst/>
              <a:gdLst/>
              <a:ahLst/>
              <a:cxnLst/>
              <a:rect l="l" t="t" r="r" b="b"/>
              <a:pathLst>
                <a:path w="182064" h="166773">
                  <a:moveTo>
                    <a:pt x="0" y="0"/>
                  </a:moveTo>
                  <a:lnTo>
                    <a:pt x="182064" y="0"/>
                  </a:lnTo>
                  <a:lnTo>
                    <a:pt x="182064" y="166773"/>
                  </a:lnTo>
                  <a:lnTo>
                    <a:pt x="0" y="166773"/>
                  </a:lnTo>
                  <a:close/>
                </a:path>
              </a:pathLst>
            </a:custGeom>
            <a:solidFill>
              <a:srgbClr val="2D063D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59B3615-694D-B0B1-DD8C-D44BD1D713E0}"/>
                </a:ext>
              </a:extLst>
            </p:cNvPr>
            <p:cNvSpPr txBox="1"/>
            <p:nvPr/>
          </p:nvSpPr>
          <p:spPr>
            <a:xfrm>
              <a:off x="0" y="-38100"/>
              <a:ext cx="182064" cy="204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449C0280-338D-FC52-AEA3-BD1317AE4D5C}"/>
              </a:ext>
            </a:extLst>
          </p:cNvPr>
          <p:cNvGrpSpPr/>
          <p:nvPr/>
        </p:nvGrpSpPr>
        <p:grpSpPr>
          <a:xfrm>
            <a:off x="337427" y="9460804"/>
            <a:ext cx="3985975" cy="734815"/>
            <a:chOff x="0" y="0"/>
            <a:chExt cx="1049804" cy="19353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AB9A679-ED92-4C74-6564-F5ACF04F8B9F}"/>
                </a:ext>
              </a:extLst>
            </p:cNvPr>
            <p:cNvSpPr/>
            <p:nvPr/>
          </p:nvSpPr>
          <p:spPr>
            <a:xfrm>
              <a:off x="0" y="0"/>
              <a:ext cx="1049804" cy="193531"/>
            </a:xfrm>
            <a:custGeom>
              <a:avLst/>
              <a:gdLst/>
              <a:ahLst/>
              <a:cxnLst/>
              <a:rect l="l" t="t" r="r" b="b"/>
              <a:pathLst>
                <a:path w="1049804" h="193531">
                  <a:moveTo>
                    <a:pt x="0" y="0"/>
                  </a:moveTo>
                  <a:lnTo>
                    <a:pt x="1049804" y="0"/>
                  </a:lnTo>
                  <a:lnTo>
                    <a:pt x="1049804" y="193531"/>
                  </a:lnTo>
                  <a:lnTo>
                    <a:pt x="0" y="193531"/>
                  </a:lnTo>
                  <a:close/>
                </a:path>
              </a:pathLst>
            </a:custGeom>
            <a:solidFill>
              <a:srgbClr val="2D063D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4B5A0CF-9E89-EB9E-6ED5-A1E2E1CC4F13}"/>
                </a:ext>
              </a:extLst>
            </p:cNvPr>
            <p:cNvSpPr txBox="1"/>
            <p:nvPr/>
          </p:nvSpPr>
          <p:spPr>
            <a:xfrm>
              <a:off x="0" y="-38100"/>
              <a:ext cx="1049804" cy="231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9A4EBDE9-B949-001D-31D9-3361511677E5}"/>
              </a:ext>
            </a:extLst>
          </p:cNvPr>
          <p:cNvSpPr txBox="1"/>
          <p:nvPr/>
        </p:nvSpPr>
        <p:spPr>
          <a:xfrm>
            <a:off x="487476" y="9436110"/>
            <a:ext cx="3685877" cy="34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3"/>
              </a:lnSpc>
            </a:pPr>
            <a:r>
              <a:rPr lang="en-US" sz="19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Universitas AMIKOM Yogyakarta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A112988-8612-4B98-38A8-1EDF22BCE2F2}"/>
              </a:ext>
            </a:extLst>
          </p:cNvPr>
          <p:cNvSpPr txBox="1"/>
          <p:nvPr/>
        </p:nvSpPr>
        <p:spPr>
          <a:xfrm>
            <a:off x="935702" y="9809162"/>
            <a:ext cx="3237652" cy="3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6"/>
              </a:lnSpc>
            </a:pPr>
            <a:r>
              <a:rPr lang="en-US" sz="99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Jln Ring Road Utara, Depok, Condongcatur</a:t>
            </a:r>
          </a:p>
          <a:p>
            <a:pPr algn="r">
              <a:lnSpc>
                <a:spcPts val="1386"/>
              </a:lnSpc>
            </a:pPr>
            <a:r>
              <a:rPr lang="en-US" sz="99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Yogyakarta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17F4FD6-361A-9618-E9CC-220D98668F71}"/>
              </a:ext>
            </a:extLst>
          </p:cNvPr>
          <p:cNvSpPr txBox="1"/>
          <p:nvPr/>
        </p:nvSpPr>
        <p:spPr>
          <a:xfrm>
            <a:off x="9578064" y="286226"/>
            <a:ext cx="7480678" cy="66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692"/>
              </a:lnSpc>
            </a:pPr>
            <a:r>
              <a:rPr lang="en-US" sz="40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LIGHTWEIGHT GAN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1929E3-C921-E6FB-6264-35D68761E3EE}"/>
              </a:ext>
            </a:extLst>
          </p:cNvPr>
          <p:cNvGrpSpPr/>
          <p:nvPr/>
        </p:nvGrpSpPr>
        <p:grpSpPr>
          <a:xfrm>
            <a:off x="7169968" y="1339777"/>
            <a:ext cx="11118032" cy="269813"/>
            <a:chOff x="7169968" y="1873227"/>
            <a:chExt cx="11118032" cy="269813"/>
          </a:xfrm>
        </p:grpSpPr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0DBF2DD3-6922-630D-9B89-74D8255F09C9}"/>
                </a:ext>
              </a:extLst>
            </p:cNvPr>
            <p:cNvSpPr/>
            <p:nvPr/>
          </p:nvSpPr>
          <p:spPr>
            <a:xfrm>
              <a:off x="15915742" y="1990640"/>
              <a:ext cx="2372258" cy="15240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F07117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9C536262-9135-722B-BD00-0A6F621783AA}"/>
                </a:ext>
              </a:extLst>
            </p:cNvPr>
            <p:cNvSpPr/>
            <p:nvPr/>
          </p:nvSpPr>
          <p:spPr>
            <a:xfrm>
              <a:off x="16154400" y="1981030"/>
              <a:ext cx="2133600" cy="16201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F4A307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FBD4C5-F318-AC01-331E-9AE3B1E8405C}"/>
                </a:ext>
              </a:extLst>
            </p:cNvPr>
            <p:cNvSpPr/>
            <p:nvPr/>
          </p:nvSpPr>
          <p:spPr>
            <a:xfrm>
              <a:off x="7169968" y="1873227"/>
              <a:ext cx="11118032" cy="15240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2E0541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6B76C3-992B-2388-8B2B-A722DCC18E7E}"/>
              </a:ext>
            </a:extLst>
          </p:cNvPr>
          <p:cNvSpPr txBox="1"/>
          <p:nvPr/>
        </p:nvSpPr>
        <p:spPr>
          <a:xfrm>
            <a:off x="1066800" y="2843528"/>
            <a:ext cx="16154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Lightweight GAN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arsitektur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GAN yang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dirancang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menghasilkan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gambar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berkualitas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hingga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resolusi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1024×1024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piksel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komputasi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rendah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sangat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cocok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kondisi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i="1" dirty="0">
                <a:latin typeface="Arial" panose="020B0604020202020204" pitchFamily="34" charset="0"/>
                <a:cs typeface="Arial" panose="020B0604020202020204" pitchFamily="34" charset="0"/>
              </a:rPr>
              <a:t>few-shot learning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. Model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mampu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berlatih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efisien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stabil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perangkat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berspesifikasi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terbatas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berkat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penggunaan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modul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SLE yang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menjaga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aliran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antar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lapisan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Diskriminator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i="1" dirty="0">
                <a:latin typeface="Arial" panose="020B0604020202020204" pitchFamily="34" charset="0"/>
                <a:cs typeface="Arial" panose="020B0604020202020204" pitchFamily="34" charset="0"/>
              </a:rPr>
              <a:t>self-supervised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mendorong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pemahaman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struktur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gambar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menyeluruh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teknik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i="1" dirty="0">
                <a:latin typeface="Arial" panose="020B0604020202020204" pitchFamily="34" charset="0"/>
                <a:cs typeface="Arial" panose="020B0604020202020204" pitchFamily="34" charset="0"/>
              </a:rPr>
              <a:t>Differentiable Augmentation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mencegah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overfitting.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Stabilitas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pelatihan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juga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diperkuat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penerapan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aturan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pembaruan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laju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belajar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TTUR,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risiko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kegagalan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generasi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gambar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diminimalkan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4514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9820F-FE7B-5583-014E-5B1C6C047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F8855D6-4BB9-5F2C-6B4B-8ADF3597E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74"/>
            <a:ext cx="18288000" cy="9767455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D79FEFCD-6DBB-2C33-BB48-857FFC7E88DE}"/>
              </a:ext>
            </a:extLst>
          </p:cNvPr>
          <p:cNvSpPr/>
          <p:nvPr/>
        </p:nvSpPr>
        <p:spPr>
          <a:xfrm>
            <a:off x="0" y="9258300"/>
            <a:ext cx="18288000" cy="1038225"/>
          </a:xfrm>
          <a:custGeom>
            <a:avLst/>
            <a:gdLst/>
            <a:ahLst/>
            <a:cxnLst/>
            <a:rect l="l" t="t" r="r" b="b"/>
            <a:pathLst>
              <a:path w="18288000" h="1038225">
                <a:moveTo>
                  <a:pt x="0" y="0"/>
                </a:moveTo>
                <a:lnTo>
                  <a:pt x="18288000" y="0"/>
                </a:lnTo>
                <a:lnTo>
                  <a:pt x="18288000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60" b="-224"/>
            </a:stretch>
          </a:blipFill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460722D-BE4E-D67C-167A-E80754D046C5}"/>
              </a:ext>
            </a:extLst>
          </p:cNvPr>
          <p:cNvGrpSpPr/>
          <p:nvPr/>
        </p:nvGrpSpPr>
        <p:grpSpPr>
          <a:xfrm>
            <a:off x="16367470" y="9460804"/>
            <a:ext cx="691273" cy="633216"/>
            <a:chOff x="0" y="0"/>
            <a:chExt cx="182064" cy="16677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2902828-C266-184E-265F-2566A7A11057}"/>
                </a:ext>
              </a:extLst>
            </p:cNvPr>
            <p:cNvSpPr/>
            <p:nvPr/>
          </p:nvSpPr>
          <p:spPr>
            <a:xfrm>
              <a:off x="0" y="0"/>
              <a:ext cx="182064" cy="166773"/>
            </a:xfrm>
            <a:custGeom>
              <a:avLst/>
              <a:gdLst/>
              <a:ahLst/>
              <a:cxnLst/>
              <a:rect l="l" t="t" r="r" b="b"/>
              <a:pathLst>
                <a:path w="182064" h="166773">
                  <a:moveTo>
                    <a:pt x="0" y="0"/>
                  </a:moveTo>
                  <a:lnTo>
                    <a:pt x="182064" y="0"/>
                  </a:lnTo>
                  <a:lnTo>
                    <a:pt x="182064" y="166773"/>
                  </a:lnTo>
                  <a:lnTo>
                    <a:pt x="0" y="166773"/>
                  </a:lnTo>
                  <a:close/>
                </a:path>
              </a:pathLst>
            </a:custGeom>
            <a:solidFill>
              <a:srgbClr val="2D063D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A0789294-7454-008F-9979-5D9CF6D3A879}"/>
                </a:ext>
              </a:extLst>
            </p:cNvPr>
            <p:cNvSpPr txBox="1"/>
            <p:nvPr/>
          </p:nvSpPr>
          <p:spPr>
            <a:xfrm>
              <a:off x="0" y="-38100"/>
              <a:ext cx="182064" cy="204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5142074C-F772-6E07-04AA-7AB9C7753D1D}"/>
              </a:ext>
            </a:extLst>
          </p:cNvPr>
          <p:cNvGrpSpPr/>
          <p:nvPr/>
        </p:nvGrpSpPr>
        <p:grpSpPr>
          <a:xfrm>
            <a:off x="337427" y="9460804"/>
            <a:ext cx="3985975" cy="734815"/>
            <a:chOff x="0" y="0"/>
            <a:chExt cx="1049804" cy="19353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98A4F84-617C-1BE2-DAC7-0F1BA6F03730}"/>
                </a:ext>
              </a:extLst>
            </p:cNvPr>
            <p:cNvSpPr/>
            <p:nvPr/>
          </p:nvSpPr>
          <p:spPr>
            <a:xfrm>
              <a:off x="0" y="0"/>
              <a:ext cx="1049804" cy="193531"/>
            </a:xfrm>
            <a:custGeom>
              <a:avLst/>
              <a:gdLst/>
              <a:ahLst/>
              <a:cxnLst/>
              <a:rect l="l" t="t" r="r" b="b"/>
              <a:pathLst>
                <a:path w="1049804" h="193531">
                  <a:moveTo>
                    <a:pt x="0" y="0"/>
                  </a:moveTo>
                  <a:lnTo>
                    <a:pt x="1049804" y="0"/>
                  </a:lnTo>
                  <a:lnTo>
                    <a:pt x="1049804" y="193531"/>
                  </a:lnTo>
                  <a:lnTo>
                    <a:pt x="0" y="193531"/>
                  </a:lnTo>
                  <a:close/>
                </a:path>
              </a:pathLst>
            </a:custGeom>
            <a:solidFill>
              <a:srgbClr val="2D063D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D3768D7-DF9D-11FD-91EB-23ECB88C0053}"/>
                </a:ext>
              </a:extLst>
            </p:cNvPr>
            <p:cNvSpPr txBox="1"/>
            <p:nvPr/>
          </p:nvSpPr>
          <p:spPr>
            <a:xfrm>
              <a:off x="0" y="-38100"/>
              <a:ext cx="1049804" cy="231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C3A1A4B3-68AF-CD65-8BCB-84B68E033A74}"/>
              </a:ext>
            </a:extLst>
          </p:cNvPr>
          <p:cNvSpPr txBox="1"/>
          <p:nvPr/>
        </p:nvSpPr>
        <p:spPr>
          <a:xfrm>
            <a:off x="487476" y="9436110"/>
            <a:ext cx="3685877" cy="34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3"/>
              </a:lnSpc>
            </a:pPr>
            <a:r>
              <a:rPr lang="en-US" sz="19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Universitas AMIKOM Yogyakarta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D2D6A86-8060-869C-50CC-AD1DAC29A2BB}"/>
              </a:ext>
            </a:extLst>
          </p:cNvPr>
          <p:cNvSpPr txBox="1"/>
          <p:nvPr/>
        </p:nvSpPr>
        <p:spPr>
          <a:xfrm>
            <a:off x="935702" y="9809162"/>
            <a:ext cx="3237652" cy="3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6"/>
              </a:lnSpc>
            </a:pPr>
            <a:r>
              <a:rPr lang="en-US" sz="99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Jln Ring Road Utara, Depok, Condongcatur</a:t>
            </a:r>
          </a:p>
          <a:p>
            <a:pPr algn="r">
              <a:lnSpc>
                <a:spcPts val="1386"/>
              </a:lnSpc>
            </a:pPr>
            <a:r>
              <a:rPr lang="en-US" sz="99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Yogyakarta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B2C48F8-F658-D5B1-DEC4-455D6BC39E8B}"/>
              </a:ext>
            </a:extLst>
          </p:cNvPr>
          <p:cNvSpPr txBox="1"/>
          <p:nvPr/>
        </p:nvSpPr>
        <p:spPr>
          <a:xfrm>
            <a:off x="9578064" y="286226"/>
            <a:ext cx="7480678" cy="66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692"/>
              </a:lnSpc>
            </a:pPr>
            <a:r>
              <a:rPr lang="en-US" sz="40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ARSIKTEKTUR GENERATOR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2C56AD-EE2B-BA90-19DB-A2AEE52CB3D1}"/>
              </a:ext>
            </a:extLst>
          </p:cNvPr>
          <p:cNvGrpSpPr/>
          <p:nvPr/>
        </p:nvGrpSpPr>
        <p:grpSpPr>
          <a:xfrm>
            <a:off x="7169968" y="1339777"/>
            <a:ext cx="11118032" cy="269813"/>
            <a:chOff x="7169968" y="1873227"/>
            <a:chExt cx="11118032" cy="269813"/>
          </a:xfrm>
        </p:grpSpPr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127DEE37-CB7A-7BA6-D58D-F7344CFC7208}"/>
                </a:ext>
              </a:extLst>
            </p:cNvPr>
            <p:cNvSpPr/>
            <p:nvPr/>
          </p:nvSpPr>
          <p:spPr>
            <a:xfrm>
              <a:off x="15915742" y="1990640"/>
              <a:ext cx="2372258" cy="15240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F07117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27FBD553-45F4-02DF-679A-B9DC370ED9EA}"/>
                </a:ext>
              </a:extLst>
            </p:cNvPr>
            <p:cNvSpPr/>
            <p:nvPr/>
          </p:nvSpPr>
          <p:spPr>
            <a:xfrm>
              <a:off x="16154400" y="1981030"/>
              <a:ext cx="2133600" cy="16201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F4A307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366FE4E-08E2-7C77-EF2D-7E7E25876F1F}"/>
                </a:ext>
              </a:extLst>
            </p:cNvPr>
            <p:cNvSpPr/>
            <p:nvPr/>
          </p:nvSpPr>
          <p:spPr>
            <a:xfrm>
              <a:off x="7169968" y="1873227"/>
              <a:ext cx="11118032" cy="15240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2E0541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0" name="Picture 9" descr="A diagram of a flowchart&#10;&#10;AI-generated content may be incorrect.">
            <a:extLst>
              <a:ext uri="{FF2B5EF4-FFF2-40B4-BE49-F238E27FC236}">
                <a16:creationId xmlns:a16="http://schemas.microsoft.com/office/drawing/2014/main" id="{A179798D-A85C-7D78-8493-35FD1D6FB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552700"/>
            <a:ext cx="17140569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74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DABBE-627B-C2FC-302A-BB2AE177E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29D6B8B-9022-C953-0390-DC4470940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74"/>
            <a:ext cx="18288000" cy="9767455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ADBCECD9-89D0-5858-9EEF-596A159E4EA8}"/>
              </a:ext>
            </a:extLst>
          </p:cNvPr>
          <p:cNvSpPr/>
          <p:nvPr/>
        </p:nvSpPr>
        <p:spPr>
          <a:xfrm>
            <a:off x="0" y="9258300"/>
            <a:ext cx="18288000" cy="1038225"/>
          </a:xfrm>
          <a:custGeom>
            <a:avLst/>
            <a:gdLst/>
            <a:ahLst/>
            <a:cxnLst/>
            <a:rect l="l" t="t" r="r" b="b"/>
            <a:pathLst>
              <a:path w="18288000" h="1038225">
                <a:moveTo>
                  <a:pt x="0" y="0"/>
                </a:moveTo>
                <a:lnTo>
                  <a:pt x="18288000" y="0"/>
                </a:lnTo>
                <a:lnTo>
                  <a:pt x="18288000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60" b="-224"/>
            </a:stretch>
          </a:blipFill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9978778-29D7-6CB1-4DCE-194A210DCCDE}"/>
              </a:ext>
            </a:extLst>
          </p:cNvPr>
          <p:cNvGrpSpPr/>
          <p:nvPr/>
        </p:nvGrpSpPr>
        <p:grpSpPr>
          <a:xfrm>
            <a:off x="16367470" y="9460804"/>
            <a:ext cx="691273" cy="633216"/>
            <a:chOff x="0" y="0"/>
            <a:chExt cx="182064" cy="16677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1D79145-CCD9-7E1B-1333-B5BF45DA078B}"/>
                </a:ext>
              </a:extLst>
            </p:cNvPr>
            <p:cNvSpPr/>
            <p:nvPr/>
          </p:nvSpPr>
          <p:spPr>
            <a:xfrm>
              <a:off x="0" y="0"/>
              <a:ext cx="182064" cy="166773"/>
            </a:xfrm>
            <a:custGeom>
              <a:avLst/>
              <a:gdLst/>
              <a:ahLst/>
              <a:cxnLst/>
              <a:rect l="l" t="t" r="r" b="b"/>
              <a:pathLst>
                <a:path w="182064" h="166773">
                  <a:moveTo>
                    <a:pt x="0" y="0"/>
                  </a:moveTo>
                  <a:lnTo>
                    <a:pt x="182064" y="0"/>
                  </a:lnTo>
                  <a:lnTo>
                    <a:pt x="182064" y="166773"/>
                  </a:lnTo>
                  <a:lnTo>
                    <a:pt x="0" y="166773"/>
                  </a:lnTo>
                  <a:close/>
                </a:path>
              </a:pathLst>
            </a:custGeom>
            <a:solidFill>
              <a:srgbClr val="2D063D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C8FFF50-B6A4-FF36-BE6B-39D2A8C2DE03}"/>
                </a:ext>
              </a:extLst>
            </p:cNvPr>
            <p:cNvSpPr txBox="1"/>
            <p:nvPr/>
          </p:nvSpPr>
          <p:spPr>
            <a:xfrm>
              <a:off x="0" y="-38100"/>
              <a:ext cx="182064" cy="204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A8677FF5-BE06-B963-2DD6-1195DADA8123}"/>
              </a:ext>
            </a:extLst>
          </p:cNvPr>
          <p:cNvGrpSpPr/>
          <p:nvPr/>
        </p:nvGrpSpPr>
        <p:grpSpPr>
          <a:xfrm>
            <a:off x="337427" y="9460804"/>
            <a:ext cx="3985975" cy="734815"/>
            <a:chOff x="0" y="0"/>
            <a:chExt cx="1049804" cy="19353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5A104E3-61F5-B42C-256B-A1F380C8BCCD}"/>
                </a:ext>
              </a:extLst>
            </p:cNvPr>
            <p:cNvSpPr/>
            <p:nvPr/>
          </p:nvSpPr>
          <p:spPr>
            <a:xfrm>
              <a:off x="0" y="0"/>
              <a:ext cx="1049804" cy="193531"/>
            </a:xfrm>
            <a:custGeom>
              <a:avLst/>
              <a:gdLst/>
              <a:ahLst/>
              <a:cxnLst/>
              <a:rect l="l" t="t" r="r" b="b"/>
              <a:pathLst>
                <a:path w="1049804" h="193531">
                  <a:moveTo>
                    <a:pt x="0" y="0"/>
                  </a:moveTo>
                  <a:lnTo>
                    <a:pt x="1049804" y="0"/>
                  </a:lnTo>
                  <a:lnTo>
                    <a:pt x="1049804" y="193531"/>
                  </a:lnTo>
                  <a:lnTo>
                    <a:pt x="0" y="193531"/>
                  </a:lnTo>
                  <a:close/>
                </a:path>
              </a:pathLst>
            </a:custGeom>
            <a:solidFill>
              <a:srgbClr val="2D063D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91B8F6F-9355-8FF6-A2B2-1E04D2931F87}"/>
                </a:ext>
              </a:extLst>
            </p:cNvPr>
            <p:cNvSpPr txBox="1"/>
            <p:nvPr/>
          </p:nvSpPr>
          <p:spPr>
            <a:xfrm>
              <a:off x="0" y="-38100"/>
              <a:ext cx="1049804" cy="231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EAE7C8E8-CC54-3427-9841-5C28C79B44DE}"/>
              </a:ext>
            </a:extLst>
          </p:cNvPr>
          <p:cNvSpPr txBox="1"/>
          <p:nvPr/>
        </p:nvSpPr>
        <p:spPr>
          <a:xfrm>
            <a:off x="487476" y="9436110"/>
            <a:ext cx="3685877" cy="34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3"/>
              </a:lnSpc>
            </a:pPr>
            <a:r>
              <a:rPr lang="en-US" sz="19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Universitas AMIKOM Yogyakarta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E8D2506-B974-2683-6A83-6E9C6DA086BE}"/>
              </a:ext>
            </a:extLst>
          </p:cNvPr>
          <p:cNvSpPr txBox="1"/>
          <p:nvPr/>
        </p:nvSpPr>
        <p:spPr>
          <a:xfrm>
            <a:off x="935702" y="9809162"/>
            <a:ext cx="3237652" cy="3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6"/>
              </a:lnSpc>
            </a:pPr>
            <a:r>
              <a:rPr lang="en-US" sz="99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Jln Ring Road Utara, Depok, Condongcatur</a:t>
            </a:r>
          </a:p>
          <a:p>
            <a:pPr algn="r">
              <a:lnSpc>
                <a:spcPts val="1386"/>
              </a:lnSpc>
            </a:pPr>
            <a:r>
              <a:rPr lang="en-US" sz="99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Yogyakarta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9CF40CA-1304-D716-648F-533C5E9D9A8D}"/>
              </a:ext>
            </a:extLst>
          </p:cNvPr>
          <p:cNvSpPr txBox="1"/>
          <p:nvPr/>
        </p:nvSpPr>
        <p:spPr>
          <a:xfrm>
            <a:off x="9578064" y="286226"/>
            <a:ext cx="7480678" cy="66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692"/>
              </a:lnSpc>
            </a:pPr>
            <a:r>
              <a:rPr lang="en-US" sz="40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DISKRIMINATOR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74F293-182F-30BA-FFEE-7B8CE5A6CA7B}"/>
              </a:ext>
            </a:extLst>
          </p:cNvPr>
          <p:cNvGrpSpPr/>
          <p:nvPr/>
        </p:nvGrpSpPr>
        <p:grpSpPr>
          <a:xfrm>
            <a:off x="7169968" y="1339777"/>
            <a:ext cx="11118032" cy="269813"/>
            <a:chOff x="7169968" y="1873227"/>
            <a:chExt cx="11118032" cy="269813"/>
          </a:xfrm>
        </p:grpSpPr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5D140839-D213-DBC1-AB54-70700D7B6715}"/>
                </a:ext>
              </a:extLst>
            </p:cNvPr>
            <p:cNvSpPr/>
            <p:nvPr/>
          </p:nvSpPr>
          <p:spPr>
            <a:xfrm>
              <a:off x="15915742" y="1990640"/>
              <a:ext cx="2372258" cy="15240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F07117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50A50EAA-D01C-2436-C841-733039E2F77F}"/>
                </a:ext>
              </a:extLst>
            </p:cNvPr>
            <p:cNvSpPr/>
            <p:nvPr/>
          </p:nvSpPr>
          <p:spPr>
            <a:xfrm>
              <a:off x="16154400" y="1981030"/>
              <a:ext cx="2133600" cy="16201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F4A307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C6EC823-AC21-A959-AE44-C9B622126CCA}"/>
                </a:ext>
              </a:extLst>
            </p:cNvPr>
            <p:cNvSpPr/>
            <p:nvPr/>
          </p:nvSpPr>
          <p:spPr>
            <a:xfrm>
              <a:off x="7169968" y="1873227"/>
              <a:ext cx="11118032" cy="15240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2E0541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0" name="Picture 9" descr="A diagram of a algorithm&#10;&#10;AI-generated content may be incorrect.">
            <a:extLst>
              <a:ext uri="{FF2B5EF4-FFF2-40B4-BE49-F238E27FC236}">
                <a16:creationId xmlns:a16="http://schemas.microsoft.com/office/drawing/2014/main" id="{E30C47F3-3D75-CB7D-A028-796EAAAD0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30" y="2843528"/>
            <a:ext cx="1688633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95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3139E-B795-B24D-01FD-3D4D0DBCD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14C5417-911D-2767-02F2-11432802E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74"/>
            <a:ext cx="18288000" cy="9767455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250F76B1-69C3-FDC0-2932-A8960F2142F0}"/>
              </a:ext>
            </a:extLst>
          </p:cNvPr>
          <p:cNvSpPr/>
          <p:nvPr/>
        </p:nvSpPr>
        <p:spPr>
          <a:xfrm>
            <a:off x="0" y="9258300"/>
            <a:ext cx="18288000" cy="1038225"/>
          </a:xfrm>
          <a:custGeom>
            <a:avLst/>
            <a:gdLst/>
            <a:ahLst/>
            <a:cxnLst/>
            <a:rect l="l" t="t" r="r" b="b"/>
            <a:pathLst>
              <a:path w="18288000" h="1038225">
                <a:moveTo>
                  <a:pt x="0" y="0"/>
                </a:moveTo>
                <a:lnTo>
                  <a:pt x="18288000" y="0"/>
                </a:lnTo>
                <a:lnTo>
                  <a:pt x="18288000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60" b="-224"/>
            </a:stretch>
          </a:blipFill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CB2C8F33-68B6-C281-35A4-80A5D0233BE0}"/>
              </a:ext>
            </a:extLst>
          </p:cNvPr>
          <p:cNvGrpSpPr/>
          <p:nvPr/>
        </p:nvGrpSpPr>
        <p:grpSpPr>
          <a:xfrm>
            <a:off x="16367470" y="9460804"/>
            <a:ext cx="691273" cy="633216"/>
            <a:chOff x="0" y="0"/>
            <a:chExt cx="182064" cy="16677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DB834F9-ADF0-A754-6727-4781948EF08F}"/>
                </a:ext>
              </a:extLst>
            </p:cNvPr>
            <p:cNvSpPr/>
            <p:nvPr/>
          </p:nvSpPr>
          <p:spPr>
            <a:xfrm>
              <a:off x="0" y="0"/>
              <a:ext cx="182064" cy="166773"/>
            </a:xfrm>
            <a:custGeom>
              <a:avLst/>
              <a:gdLst/>
              <a:ahLst/>
              <a:cxnLst/>
              <a:rect l="l" t="t" r="r" b="b"/>
              <a:pathLst>
                <a:path w="182064" h="166773">
                  <a:moveTo>
                    <a:pt x="0" y="0"/>
                  </a:moveTo>
                  <a:lnTo>
                    <a:pt x="182064" y="0"/>
                  </a:lnTo>
                  <a:lnTo>
                    <a:pt x="182064" y="166773"/>
                  </a:lnTo>
                  <a:lnTo>
                    <a:pt x="0" y="166773"/>
                  </a:lnTo>
                  <a:close/>
                </a:path>
              </a:pathLst>
            </a:custGeom>
            <a:solidFill>
              <a:srgbClr val="2D063D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2824FE8-124F-1A20-83D0-74BF7B82821C}"/>
                </a:ext>
              </a:extLst>
            </p:cNvPr>
            <p:cNvSpPr txBox="1"/>
            <p:nvPr/>
          </p:nvSpPr>
          <p:spPr>
            <a:xfrm>
              <a:off x="0" y="-38100"/>
              <a:ext cx="182064" cy="204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1DEF0078-638B-696A-0A45-B6E1BD2F2C5F}"/>
              </a:ext>
            </a:extLst>
          </p:cNvPr>
          <p:cNvGrpSpPr/>
          <p:nvPr/>
        </p:nvGrpSpPr>
        <p:grpSpPr>
          <a:xfrm>
            <a:off x="337427" y="9460804"/>
            <a:ext cx="3985975" cy="734815"/>
            <a:chOff x="0" y="0"/>
            <a:chExt cx="1049804" cy="19353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829A8DC-F756-948A-A3F5-BC6F3C96E47F}"/>
                </a:ext>
              </a:extLst>
            </p:cNvPr>
            <p:cNvSpPr/>
            <p:nvPr/>
          </p:nvSpPr>
          <p:spPr>
            <a:xfrm>
              <a:off x="0" y="0"/>
              <a:ext cx="1049804" cy="193531"/>
            </a:xfrm>
            <a:custGeom>
              <a:avLst/>
              <a:gdLst/>
              <a:ahLst/>
              <a:cxnLst/>
              <a:rect l="l" t="t" r="r" b="b"/>
              <a:pathLst>
                <a:path w="1049804" h="193531">
                  <a:moveTo>
                    <a:pt x="0" y="0"/>
                  </a:moveTo>
                  <a:lnTo>
                    <a:pt x="1049804" y="0"/>
                  </a:lnTo>
                  <a:lnTo>
                    <a:pt x="1049804" y="193531"/>
                  </a:lnTo>
                  <a:lnTo>
                    <a:pt x="0" y="193531"/>
                  </a:lnTo>
                  <a:close/>
                </a:path>
              </a:pathLst>
            </a:custGeom>
            <a:solidFill>
              <a:srgbClr val="2D063D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9407E06-493B-A99C-B0DE-CDFE053A93D2}"/>
                </a:ext>
              </a:extLst>
            </p:cNvPr>
            <p:cNvSpPr txBox="1"/>
            <p:nvPr/>
          </p:nvSpPr>
          <p:spPr>
            <a:xfrm>
              <a:off x="0" y="-38100"/>
              <a:ext cx="1049804" cy="231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2D4D6B15-7157-EBBB-C3AF-4AF60CDBA51B}"/>
              </a:ext>
            </a:extLst>
          </p:cNvPr>
          <p:cNvSpPr txBox="1"/>
          <p:nvPr/>
        </p:nvSpPr>
        <p:spPr>
          <a:xfrm>
            <a:off x="487476" y="9436110"/>
            <a:ext cx="3685877" cy="34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3"/>
              </a:lnSpc>
            </a:pPr>
            <a:r>
              <a:rPr lang="en-US" sz="19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Universitas AMIKOM Yogyakarta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4768416-5A86-24A6-0182-2310DEC1309C}"/>
              </a:ext>
            </a:extLst>
          </p:cNvPr>
          <p:cNvSpPr txBox="1"/>
          <p:nvPr/>
        </p:nvSpPr>
        <p:spPr>
          <a:xfrm>
            <a:off x="935702" y="9809162"/>
            <a:ext cx="3237652" cy="3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6"/>
              </a:lnSpc>
            </a:pPr>
            <a:r>
              <a:rPr lang="en-US" sz="99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Jln Ring Road Utara, Depok, Condongcatur</a:t>
            </a:r>
          </a:p>
          <a:p>
            <a:pPr algn="r">
              <a:lnSpc>
                <a:spcPts val="1386"/>
              </a:lnSpc>
            </a:pPr>
            <a:r>
              <a:rPr lang="en-US" sz="99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Yogyakarta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F4375BE-9B9D-DE6E-788D-46A501DE2354}"/>
              </a:ext>
            </a:extLst>
          </p:cNvPr>
          <p:cNvSpPr txBox="1"/>
          <p:nvPr/>
        </p:nvSpPr>
        <p:spPr>
          <a:xfrm>
            <a:off x="9578064" y="286226"/>
            <a:ext cx="7480678" cy="66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692"/>
              </a:lnSpc>
            </a:pPr>
            <a:r>
              <a:rPr lang="en-US" sz="40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SEKENARIO EKSPERIMEN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AA0091-35C4-FF0E-CFA6-06480E1CD9E8}"/>
              </a:ext>
            </a:extLst>
          </p:cNvPr>
          <p:cNvGrpSpPr/>
          <p:nvPr/>
        </p:nvGrpSpPr>
        <p:grpSpPr>
          <a:xfrm>
            <a:off x="7169968" y="1339777"/>
            <a:ext cx="11118032" cy="269813"/>
            <a:chOff x="7169968" y="1873227"/>
            <a:chExt cx="11118032" cy="269813"/>
          </a:xfrm>
        </p:grpSpPr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5AD4D8A8-395A-DE51-F50D-08D8363AD597}"/>
                </a:ext>
              </a:extLst>
            </p:cNvPr>
            <p:cNvSpPr/>
            <p:nvPr/>
          </p:nvSpPr>
          <p:spPr>
            <a:xfrm>
              <a:off x="15915742" y="1990640"/>
              <a:ext cx="2372258" cy="15240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F07117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9555FE16-E366-AEE2-6BCA-A1DDCFA4537C}"/>
                </a:ext>
              </a:extLst>
            </p:cNvPr>
            <p:cNvSpPr/>
            <p:nvPr/>
          </p:nvSpPr>
          <p:spPr>
            <a:xfrm>
              <a:off x="16154400" y="1981030"/>
              <a:ext cx="2133600" cy="16201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F4A307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85E57C-7412-7DB8-135B-4B5BE68340FB}"/>
                </a:ext>
              </a:extLst>
            </p:cNvPr>
            <p:cNvSpPr/>
            <p:nvPr/>
          </p:nvSpPr>
          <p:spPr>
            <a:xfrm>
              <a:off x="7169968" y="1873227"/>
              <a:ext cx="11118032" cy="152400"/>
            </a:xfrm>
            <a:custGeom>
              <a:avLst/>
              <a:gdLst>
                <a:gd name="csX0" fmla="*/ 0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0 w 11118032"/>
                <a:gd name="csY4" fmla="*/ 0 h 152400"/>
                <a:gd name="csX0" fmla="*/ 142875 w 11118032"/>
                <a:gd name="csY0" fmla="*/ 0 h 152400"/>
                <a:gd name="csX1" fmla="*/ 11118032 w 11118032"/>
                <a:gd name="csY1" fmla="*/ 0 h 152400"/>
                <a:gd name="csX2" fmla="*/ 11118032 w 11118032"/>
                <a:gd name="csY2" fmla="*/ 152400 h 152400"/>
                <a:gd name="csX3" fmla="*/ 0 w 11118032"/>
                <a:gd name="csY3" fmla="*/ 152400 h 152400"/>
                <a:gd name="csX4" fmla="*/ 142875 w 11118032"/>
                <a:gd name="csY4" fmla="*/ 0 h 1524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1118032" h="152400">
                  <a:moveTo>
                    <a:pt x="142875" y="0"/>
                  </a:moveTo>
                  <a:lnTo>
                    <a:pt x="11118032" y="0"/>
                  </a:lnTo>
                  <a:lnTo>
                    <a:pt x="11118032" y="152400"/>
                  </a:lnTo>
                  <a:lnTo>
                    <a:pt x="0" y="152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2E0541"/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C29049-B901-7F6E-F94A-19F366F8BD2C}"/>
              </a:ext>
            </a:extLst>
          </p:cNvPr>
          <p:cNvSpPr txBox="1"/>
          <p:nvPr/>
        </p:nvSpPr>
        <p:spPr>
          <a:xfrm>
            <a:off x="487476" y="1866900"/>
            <a:ext cx="17267124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pelatihan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dirancang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memvalidasi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efektivitas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transfer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pengetahuan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kondisi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dataset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terbatas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(few-shot learning).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Seluruh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eksperimen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dijalankan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resolusi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256×256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piksel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batch size 16,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kecuali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dataset Batik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Megamendung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batch size 64,menerapkan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teknik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i="1" dirty="0">
                <a:latin typeface="Arial" panose="020B0604020202020204" pitchFamily="34" charset="0"/>
                <a:cs typeface="Arial" panose="020B0604020202020204" pitchFamily="34" charset="0"/>
              </a:rPr>
              <a:t>differentiable augmentation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mengurangi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risiko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overfitting pada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Diskriminator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ID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ID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Skenario</a:t>
            </a:r>
            <a:r>
              <a:rPr lang="en-ID" sz="3200" b="1" dirty="0"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, model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dilatih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nol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dataset Batik Parang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sebanyak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150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citra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dan Batik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Megamendung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sebanyak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102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citra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selama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20.000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iterasi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/>
            <a:endParaRPr lang="en-ID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Sementara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, pada </a:t>
            </a:r>
            <a:r>
              <a:rPr lang="en-ID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Skenario</a:t>
            </a:r>
            <a:r>
              <a:rPr lang="en-ID" sz="3200" b="1" dirty="0">
                <a:latin typeface="Arial" panose="020B0604020202020204" pitchFamily="34" charset="0"/>
                <a:cs typeface="Arial" panose="020B0604020202020204" pitchFamily="34" charset="0"/>
              </a:rPr>
              <a:t> B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diterapkan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pendekatan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transfer learning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dataset Batik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Kawung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sebanyak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150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citra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. Model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dilatih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awal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melainkan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diinisialisasi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bobot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terkonvergensi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pelatihan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Batik Parang pada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Skenario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A.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Pelatihan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kemudian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dilanjutkan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hingga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 total 30.000 </a:t>
            </a:r>
            <a:r>
              <a:rPr lang="en-ID" sz="3200" dirty="0" err="1">
                <a:latin typeface="Arial" panose="020B0604020202020204" pitchFamily="34" charset="0"/>
                <a:cs typeface="Arial" panose="020B0604020202020204" pitchFamily="34" charset="0"/>
              </a:rPr>
              <a:t>iterasi</a:t>
            </a:r>
            <a:r>
              <a:rPr lang="en-ID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ID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868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2843</TotalTime>
  <Words>588</Words>
  <Application>Microsoft Office PowerPoint</Application>
  <PresentationFormat>Custom</PresentationFormat>
  <Paragraphs>67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Open Sans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Big Data</dc:title>
  <dc:creator>HP</dc:creator>
  <cp:lastModifiedBy>HP 14</cp:lastModifiedBy>
  <cp:revision>11</cp:revision>
  <dcterms:created xsi:type="dcterms:W3CDTF">2006-08-16T00:00:00Z</dcterms:created>
  <dcterms:modified xsi:type="dcterms:W3CDTF">2026-01-03T18:56:27Z</dcterms:modified>
  <dc:identifier>DAGr6rRLwuU</dc:identifier>
</cp:coreProperties>
</file>